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/>
    <p:restoredTop sz="94694"/>
  </p:normalViewPr>
  <p:slideViewPr>
    <p:cSldViewPr snapToGrid="0" snapToObjects="1">
      <p:cViewPr varScale="1">
        <p:scale>
          <a:sx n="19" d="100"/>
          <a:sy n="19" d="100"/>
        </p:scale>
        <p:origin x="392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092431-3514-DF42-984B-976B151128E1}"/>
              </a:ext>
            </a:extLst>
          </p:cNvPr>
          <p:cNvSpPr/>
          <p:nvPr userDrawn="1"/>
        </p:nvSpPr>
        <p:spPr>
          <a:xfrm>
            <a:off x="-1" y="0"/>
            <a:ext cx="30275213" cy="5355771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650F3C92-E246-6649-B9B3-EE54AA49F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783" y="975607"/>
            <a:ext cx="3271043" cy="340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3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0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7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1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8300-564D-BA42-B47D-A6C449845DA5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868B-B54B-D84D-BF81-7965E828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4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sv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D46CA9C0-F0BB-102F-2E03-28D639C1B7D1}"/>
              </a:ext>
            </a:extLst>
          </p:cNvPr>
          <p:cNvSpPr/>
          <p:nvPr/>
        </p:nvSpPr>
        <p:spPr>
          <a:xfrm>
            <a:off x="14139024" y="27825896"/>
            <a:ext cx="15974438" cy="3263704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19C08-F7EB-4A41-B912-68E48CF3EEE4}"/>
              </a:ext>
            </a:extLst>
          </p:cNvPr>
          <p:cNvSpPr txBox="1"/>
          <p:nvPr/>
        </p:nvSpPr>
        <p:spPr>
          <a:xfrm>
            <a:off x="6302823" y="653144"/>
            <a:ext cx="231539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lancy" pitchFamily="2" charset="77"/>
              </a:rPr>
              <a:t>Realizing Open and Decentralized Marketplace for </a:t>
            </a:r>
          </a:p>
          <a:p>
            <a:r>
              <a:rPr lang="en-US" sz="6600" dirty="0">
                <a:latin typeface="Clancy" pitchFamily="2" charset="77"/>
              </a:rPr>
              <a:t>Exchanging Data of Expected IoT Behaviors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CB3105-DFA1-0D4E-8A99-1F8971ABADD6}"/>
              </a:ext>
            </a:extLst>
          </p:cNvPr>
          <p:cNvSpPr txBox="1"/>
          <p:nvPr/>
        </p:nvSpPr>
        <p:spPr>
          <a:xfrm>
            <a:off x="6302824" y="3026230"/>
            <a:ext cx="22576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lancy Bold" pitchFamily="2" charset="77"/>
                <a:ea typeface="Roboto Mono" pitchFamily="2" charset="0"/>
              </a:rPr>
              <a:t>Authors: </a:t>
            </a:r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Song Guo, </a:t>
            </a:r>
            <a:r>
              <a:rPr lang="en-US" sz="6000" dirty="0" err="1">
                <a:latin typeface="Roboto" panose="02000000000000000000" pitchFamily="2" charset="0"/>
                <a:ea typeface="Roboto" panose="02000000000000000000" pitchFamily="2" charset="0"/>
              </a:rPr>
              <a:t>Minzhao</a:t>
            </a:r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6000" dirty="0" err="1">
                <a:latin typeface="Roboto" panose="02000000000000000000" pitchFamily="2" charset="0"/>
                <a:ea typeface="Roboto" panose="02000000000000000000" pitchFamily="2" charset="0"/>
              </a:rPr>
              <a:t>Lyu</a:t>
            </a:r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, Hassan Habibi </a:t>
            </a:r>
            <a:r>
              <a:rPr lang="en-US" sz="6000" dirty="0" err="1">
                <a:latin typeface="Roboto" panose="02000000000000000000" pitchFamily="2" charset="0"/>
                <a:ea typeface="Roboto" panose="02000000000000000000" pitchFamily="2" charset="0"/>
              </a:rPr>
              <a:t>Gharakheili</a:t>
            </a:r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B63A78-EEF0-5B86-2238-B86D25D18B45}"/>
              </a:ext>
            </a:extLst>
          </p:cNvPr>
          <p:cNvSpPr txBox="1"/>
          <p:nvPr/>
        </p:nvSpPr>
        <p:spPr>
          <a:xfrm>
            <a:off x="6302823" y="4240308"/>
            <a:ext cx="1116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lancy Bold" pitchFamily="2" charset="77"/>
                <a:ea typeface="Roboto Mono" pitchFamily="2" charset="0"/>
              </a:rPr>
              <a:t>Contact: </a:t>
            </a:r>
            <a:r>
              <a:rPr lang="en-US" sz="4800" i="1" dirty="0" err="1">
                <a:latin typeface="Roboto" panose="02000000000000000000" pitchFamily="2" charset="0"/>
                <a:ea typeface="Roboto" panose="02000000000000000000" pitchFamily="2" charset="0"/>
              </a:rPr>
              <a:t>h.habibi@unsw.edu.au</a:t>
            </a:r>
            <a:endParaRPr lang="en-US" sz="48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A21083-D1F4-FC56-FDB3-DC0BAAEC5FA6}"/>
              </a:ext>
            </a:extLst>
          </p:cNvPr>
          <p:cNvGrpSpPr/>
          <p:nvPr/>
        </p:nvGrpSpPr>
        <p:grpSpPr>
          <a:xfrm>
            <a:off x="359228" y="5671240"/>
            <a:ext cx="13232750" cy="7228332"/>
            <a:chOff x="326571" y="5736554"/>
            <a:chExt cx="13232750" cy="7228332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33EB4C07-98C1-24E6-F46E-7C71202101AE}"/>
                </a:ext>
              </a:extLst>
            </p:cNvPr>
            <p:cNvSpPr/>
            <p:nvPr/>
          </p:nvSpPr>
          <p:spPr>
            <a:xfrm>
              <a:off x="326571" y="5736554"/>
              <a:ext cx="13232750" cy="722833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40000" dist="23000" dir="5400000" rotWithShape="0">
                <a:schemeClr val="bg1">
                  <a:alpha val="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198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0CE5F1-E13E-771F-D3B9-B410E98B76F9}"/>
                </a:ext>
              </a:extLst>
            </p:cNvPr>
            <p:cNvSpPr txBox="1"/>
            <p:nvPr/>
          </p:nvSpPr>
          <p:spPr>
            <a:xfrm>
              <a:off x="565464" y="6117369"/>
              <a:ext cx="12556043" cy="6555641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MUD files, </a:t>
              </a: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specifying intended functions of IoTs on the network</a:t>
              </a: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can help reduce attack surfaces for these vulnerable devices and their networks</a:t>
              </a: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Manufacturers may find it difficult or be unwilling to </a:t>
              </a: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publicly share </a:t>
              </a: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MUD files for their devices.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Third parties capable of generating MUD files for commercial devices may lack incentives to do so.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A public ecosystem can facilitate the widespread distribution and adoption of MUD files effectively.</a:t>
              </a:r>
              <a:endParaRPr lang="en-A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D3C5694-A84D-E052-1DDC-E51C419C9513}"/>
              </a:ext>
            </a:extLst>
          </p:cNvPr>
          <p:cNvSpPr txBox="1"/>
          <p:nvPr/>
        </p:nvSpPr>
        <p:spPr>
          <a:xfrm>
            <a:off x="19943986" y="4301270"/>
            <a:ext cx="8157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Clancy Bold" pitchFamily="2" charset="77"/>
                <a:ea typeface="Roboto Mono" pitchFamily="2" charset="0"/>
              </a:rPr>
              <a:t>Presenter: </a:t>
            </a:r>
            <a:r>
              <a:rPr lang="en-US" sz="4800" dirty="0" err="1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Shayan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Azizi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6CFA06-16DF-A2FD-23E1-3ACF4762ED96}"/>
              </a:ext>
            </a:extLst>
          </p:cNvPr>
          <p:cNvGrpSpPr/>
          <p:nvPr/>
        </p:nvGrpSpPr>
        <p:grpSpPr>
          <a:xfrm>
            <a:off x="13844406" y="8409914"/>
            <a:ext cx="4460678" cy="1652570"/>
            <a:chOff x="14477412" y="8229600"/>
            <a:chExt cx="4460678" cy="1652570"/>
          </a:xfrm>
        </p:grpSpPr>
        <p:sp>
          <p:nvSpPr>
            <p:cNvPr id="15" name="Chevron 14">
              <a:extLst>
                <a:ext uri="{FF2B5EF4-FFF2-40B4-BE49-F238E27FC236}">
                  <a16:creationId xmlns:a16="http://schemas.microsoft.com/office/drawing/2014/main" id="{F2ECB7D5-4252-6FDF-D097-2D79F16FA247}"/>
                </a:ext>
              </a:extLst>
            </p:cNvPr>
            <p:cNvSpPr/>
            <p:nvPr/>
          </p:nvSpPr>
          <p:spPr>
            <a:xfrm>
              <a:off x="14477412" y="8229600"/>
              <a:ext cx="1835484" cy="164592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hevron 15">
              <a:extLst>
                <a:ext uri="{FF2B5EF4-FFF2-40B4-BE49-F238E27FC236}">
                  <a16:creationId xmlns:a16="http://schemas.microsoft.com/office/drawing/2014/main" id="{257E63A5-0884-436C-F9CA-5A87557E14AB}"/>
                </a:ext>
              </a:extLst>
            </p:cNvPr>
            <p:cNvSpPr/>
            <p:nvPr/>
          </p:nvSpPr>
          <p:spPr>
            <a:xfrm>
              <a:off x="15807247" y="8233304"/>
              <a:ext cx="1835484" cy="164592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hevron 16">
              <a:extLst>
                <a:ext uri="{FF2B5EF4-FFF2-40B4-BE49-F238E27FC236}">
                  <a16:creationId xmlns:a16="http://schemas.microsoft.com/office/drawing/2014/main" id="{F8D3D377-3E5D-ADFB-7664-BC7F6C600C95}"/>
                </a:ext>
              </a:extLst>
            </p:cNvPr>
            <p:cNvSpPr/>
            <p:nvPr/>
          </p:nvSpPr>
          <p:spPr>
            <a:xfrm>
              <a:off x="17102606" y="8236250"/>
              <a:ext cx="1835484" cy="1645920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5E09D30-4A6C-C236-D457-7A7FFEE50627}"/>
              </a:ext>
            </a:extLst>
          </p:cNvPr>
          <p:cNvSpPr txBox="1"/>
          <p:nvPr/>
        </p:nvSpPr>
        <p:spPr>
          <a:xfrm>
            <a:off x="13393057" y="7611799"/>
            <a:ext cx="5133096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data marketplace</a:t>
            </a:r>
            <a:endParaRPr lang="en-AU" sz="40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975EB8B-8B35-5B15-6D54-776F364BB25E}"/>
              </a:ext>
            </a:extLst>
          </p:cNvPr>
          <p:cNvSpPr/>
          <p:nvPr/>
        </p:nvSpPr>
        <p:spPr>
          <a:xfrm>
            <a:off x="18526154" y="6369054"/>
            <a:ext cx="11566178" cy="47200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A8F127-B30F-7A86-F5FC-8857AA186350}"/>
              </a:ext>
            </a:extLst>
          </p:cNvPr>
          <p:cNvSpPr txBox="1"/>
          <p:nvPr/>
        </p:nvSpPr>
        <p:spPr>
          <a:xfrm>
            <a:off x="18703020" y="6528465"/>
            <a:ext cx="11072043" cy="43396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Embracing</a:t>
            </a:r>
            <a:r>
              <a:rPr lang="en-US" sz="3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open, transparent, decentralized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sharing of IoT behavior data (MUD files).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Ensuring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cost-effectiveness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incentivizing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data sharing process.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Implementing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reasonable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trustworthy measures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to assess the quality of data.</a:t>
            </a:r>
            <a:endParaRPr lang="en-A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E74F1A4-1958-373A-E6A3-18CFC8D518E5}"/>
              </a:ext>
            </a:extLst>
          </p:cNvPr>
          <p:cNvSpPr/>
          <p:nvPr/>
        </p:nvSpPr>
        <p:spPr>
          <a:xfrm>
            <a:off x="12566735" y="13217110"/>
            <a:ext cx="17479878" cy="8184772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5139C49-3C49-D9E0-E696-91C4EE31D4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05" b="10244"/>
          <a:stretch/>
        </p:blipFill>
        <p:spPr>
          <a:xfrm>
            <a:off x="13547943" y="13377485"/>
            <a:ext cx="15656536" cy="757838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1FE27A6-34A9-F63C-62D9-29C88B45D427}"/>
              </a:ext>
            </a:extLst>
          </p:cNvPr>
          <p:cNvGrpSpPr/>
          <p:nvPr/>
        </p:nvGrpSpPr>
        <p:grpSpPr>
          <a:xfrm rot="5400000">
            <a:off x="20612547" y="11294111"/>
            <a:ext cx="1629734" cy="1648866"/>
            <a:chOff x="16785849" y="8233304"/>
            <a:chExt cx="1629734" cy="1648866"/>
          </a:xfrm>
        </p:grpSpPr>
        <p:sp>
          <p:nvSpPr>
            <p:cNvPr id="31" name="Chevron 30">
              <a:extLst>
                <a:ext uri="{FF2B5EF4-FFF2-40B4-BE49-F238E27FC236}">
                  <a16:creationId xmlns:a16="http://schemas.microsoft.com/office/drawing/2014/main" id="{FFE352AB-00B2-FD31-8E6D-A996E19FC279}"/>
                </a:ext>
              </a:extLst>
            </p:cNvPr>
            <p:cNvSpPr/>
            <p:nvPr/>
          </p:nvSpPr>
          <p:spPr>
            <a:xfrm>
              <a:off x="16785849" y="8233304"/>
              <a:ext cx="954857" cy="164592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hevron 31">
              <a:extLst>
                <a:ext uri="{FF2B5EF4-FFF2-40B4-BE49-F238E27FC236}">
                  <a16:creationId xmlns:a16="http://schemas.microsoft.com/office/drawing/2014/main" id="{87D34E31-4057-CC5B-4D30-1EB1F14B69CD}"/>
                </a:ext>
              </a:extLst>
            </p:cNvPr>
            <p:cNvSpPr/>
            <p:nvPr/>
          </p:nvSpPr>
          <p:spPr>
            <a:xfrm>
              <a:off x="17460725" y="8236250"/>
              <a:ext cx="954858" cy="164592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7A4F61B-66CA-66B0-AC59-D9F85AF1B8F8}"/>
              </a:ext>
            </a:extLst>
          </p:cNvPr>
          <p:cNvSpPr txBox="1"/>
          <p:nvPr/>
        </p:nvSpPr>
        <p:spPr>
          <a:xfrm>
            <a:off x="22463492" y="11484132"/>
            <a:ext cx="7452493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employing 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blockchain</a:t>
            </a: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smart contracts</a:t>
            </a:r>
            <a:endParaRPr lang="en-A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607551-D858-3C4E-0BE5-86D9B784B413}"/>
              </a:ext>
            </a:extLst>
          </p:cNvPr>
          <p:cNvSpPr txBox="1"/>
          <p:nvPr/>
        </p:nvSpPr>
        <p:spPr>
          <a:xfrm>
            <a:off x="12675196" y="19800532"/>
            <a:ext cx="14161915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Sequence of events within our </a:t>
            </a:r>
          </a:p>
          <a:p>
            <a:r>
              <a:rPr lang="en-US" sz="4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					IoT MUD Data Marketplace</a:t>
            </a:r>
            <a:endParaRPr lang="en-AU" sz="4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6DAED6A-BF12-D7CB-5AF2-AA6F5B9D56FE}"/>
              </a:ext>
            </a:extLst>
          </p:cNvPr>
          <p:cNvGrpSpPr/>
          <p:nvPr/>
        </p:nvGrpSpPr>
        <p:grpSpPr>
          <a:xfrm>
            <a:off x="280246" y="13208198"/>
            <a:ext cx="11665257" cy="6520311"/>
            <a:chOff x="187142" y="15173777"/>
            <a:chExt cx="11665257" cy="6520311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2A483F26-5564-A54E-5F19-B38ABB6E2AE9}"/>
                </a:ext>
              </a:extLst>
            </p:cNvPr>
            <p:cNvSpPr/>
            <p:nvPr/>
          </p:nvSpPr>
          <p:spPr>
            <a:xfrm>
              <a:off x="187142" y="15173777"/>
              <a:ext cx="11665257" cy="6520311"/>
            </a:xfrm>
            <a:prstGeom prst="roundRect">
              <a:avLst/>
            </a:prstGeom>
            <a:solidFill>
              <a:schemeClr val="bg1"/>
            </a:solidFill>
            <a:ln w="12700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40000" dist="23000" dir="5400000" rotWithShape="0">
                <a:schemeClr val="bg1">
                  <a:alpha val="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198" dirty="0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22A95945-B382-C629-C745-9F63366040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175" b="7299"/>
            <a:stretch/>
          </p:blipFill>
          <p:spPr>
            <a:xfrm>
              <a:off x="604480" y="15813250"/>
              <a:ext cx="11023839" cy="5241363"/>
            </a:xfrm>
            <a:prstGeom prst="rect">
              <a:avLst/>
            </a:prstGeom>
          </p:spPr>
        </p:pic>
      </p:grpSp>
      <p:sp>
        <p:nvSpPr>
          <p:cNvPr id="39" name="Bent Arrow 38">
            <a:extLst>
              <a:ext uri="{FF2B5EF4-FFF2-40B4-BE49-F238E27FC236}">
                <a16:creationId xmlns:a16="http://schemas.microsoft.com/office/drawing/2014/main" id="{1EB24102-9669-F364-BD06-82B665E302F6}"/>
              </a:ext>
            </a:extLst>
          </p:cNvPr>
          <p:cNvSpPr/>
          <p:nvPr/>
        </p:nvSpPr>
        <p:spPr>
          <a:xfrm rot="16200000">
            <a:off x="8129688" y="16533062"/>
            <a:ext cx="1559240" cy="8241778"/>
          </a:xfrm>
          <a:prstGeom prst="bentArrow">
            <a:avLst>
              <a:gd name="adj1" fmla="val 13462"/>
              <a:gd name="adj2" fmla="val 2500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BE56F3-739B-6E2B-CAA0-E963BB8EDD04}"/>
              </a:ext>
            </a:extLst>
          </p:cNvPr>
          <p:cNvSpPr txBox="1"/>
          <p:nvPr/>
        </p:nvSpPr>
        <p:spPr>
          <a:xfrm>
            <a:off x="2452718" y="20569265"/>
            <a:ext cx="9470618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/>
            <a:r>
              <a:rPr 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Smart Contract functions</a:t>
            </a:r>
            <a:endParaRPr lang="en-AU" sz="40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52C38104-4B80-238E-527C-D75E04138775}"/>
              </a:ext>
            </a:extLst>
          </p:cNvPr>
          <p:cNvSpPr/>
          <p:nvPr/>
        </p:nvSpPr>
        <p:spPr>
          <a:xfrm>
            <a:off x="161751" y="24186074"/>
            <a:ext cx="13682655" cy="6772897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18D389FD-1E46-0F22-1D54-BC8F1507F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69" y="24619817"/>
            <a:ext cx="12993603" cy="5779445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0364155A-F00D-A7D0-5A12-AC33AB8912D3}"/>
              </a:ext>
            </a:extLst>
          </p:cNvPr>
          <p:cNvGrpSpPr/>
          <p:nvPr/>
        </p:nvGrpSpPr>
        <p:grpSpPr>
          <a:xfrm rot="5400000">
            <a:off x="-5235" y="20454332"/>
            <a:ext cx="4134117" cy="2826520"/>
            <a:chOff x="14477413" y="8229600"/>
            <a:chExt cx="4134117" cy="1652570"/>
          </a:xfrm>
        </p:grpSpPr>
        <p:sp>
          <p:nvSpPr>
            <p:cNvPr id="44" name="Chevron 43">
              <a:extLst>
                <a:ext uri="{FF2B5EF4-FFF2-40B4-BE49-F238E27FC236}">
                  <a16:creationId xmlns:a16="http://schemas.microsoft.com/office/drawing/2014/main" id="{92FDF38A-E8B9-2453-FAF5-0B4A90FA0C62}"/>
                </a:ext>
              </a:extLst>
            </p:cNvPr>
            <p:cNvSpPr/>
            <p:nvPr/>
          </p:nvSpPr>
          <p:spPr>
            <a:xfrm>
              <a:off x="14477413" y="8229600"/>
              <a:ext cx="1835484" cy="164592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Chevron 44">
              <a:extLst>
                <a:ext uri="{FF2B5EF4-FFF2-40B4-BE49-F238E27FC236}">
                  <a16:creationId xmlns:a16="http://schemas.microsoft.com/office/drawing/2014/main" id="{F6AA667F-51F2-845A-A1E4-B5E3BC468801}"/>
                </a:ext>
              </a:extLst>
            </p:cNvPr>
            <p:cNvSpPr/>
            <p:nvPr/>
          </p:nvSpPr>
          <p:spPr>
            <a:xfrm>
              <a:off x="15611311" y="8233304"/>
              <a:ext cx="1835484" cy="164592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Chevron 45">
              <a:extLst>
                <a:ext uri="{FF2B5EF4-FFF2-40B4-BE49-F238E27FC236}">
                  <a16:creationId xmlns:a16="http://schemas.microsoft.com/office/drawing/2014/main" id="{F469D1AA-7179-BDDF-C74C-75F49EFD4207}"/>
                </a:ext>
              </a:extLst>
            </p:cNvPr>
            <p:cNvSpPr/>
            <p:nvPr/>
          </p:nvSpPr>
          <p:spPr>
            <a:xfrm>
              <a:off x="16776046" y="8236250"/>
              <a:ext cx="1835484" cy="1645920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7" name="Picture 46" descr="A table with numbers and a number of gas consumption&#10;&#10;Description automatically generated">
            <a:extLst>
              <a:ext uri="{FF2B5EF4-FFF2-40B4-BE49-F238E27FC236}">
                <a16:creationId xmlns:a16="http://schemas.microsoft.com/office/drawing/2014/main" id="{6DD65A22-CBE1-608B-7E85-030D114C7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09645" y="28059760"/>
            <a:ext cx="15682569" cy="276751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4249C391-226D-7F93-3CEF-D2C5EECECB8B}"/>
              </a:ext>
            </a:extLst>
          </p:cNvPr>
          <p:cNvSpPr txBox="1"/>
          <p:nvPr/>
        </p:nvSpPr>
        <p:spPr>
          <a:xfrm>
            <a:off x="1434125" y="23352477"/>
            <a:ext cx="7475182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4000" b="1" i="1" dirty="0">
                <a:latin typeface="Arial" pitchFamily="34" charset="0"/>
                <a:cs typeface="Arial" pitchFamily="34" charset="0"/>
              </a:rPr>
              <a:t>API specifications</a:t>
            </a:r>
            <a:endParaRPr lang="en-A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40F1C4C-57F7-9DB8-FBBA-84AD8D3CE12C}"/>
              </a:ext>
            </a:extLst>
          </p:cNvPr>
          <p:cNvSpPr/>
          <p:nvPr/>
        </p:nvSpPr>
        <p:spPr>
          <a:xfrm>
            <a:off x="14334718" y="22425771"/>
            <a:ext cx="15581267" cy="45163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7EDE94-836A-4514-0C1B-E38CDF393E81}"/>
              </a:ext>
            </a:extLst>
          </p:cNvPr>
          <p:cNvSpPr txBox="1"/>
          <p:nvPr/>
        </p:nvSpPr>
        <p:spPr>
          <a:xfrm>
            <a:off x="23576710" y="21652571"/>
            <a:ext cx="5818343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/>
            <a:r>
              <a:rPr lang="en-US" sz="4000" b="1" i="1" dirty="0">
                <a:latin typeface="Arial" pitchFamily="34" charset="0"/>
                <a:cs typeface="Arial" pitchFamily="34" charset="0"/>
              </a:rPr>
              <a:t>Our prototype</a:t>
            </a:r>
            <a:endParaRPr lang="en-A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0D3482-55F4-BD13-8AC7-4D5ADD6EB291}"/>
              </a:ext>
            </a:extLst>
          </p:cNvPr>
          <p:cNvSpPr txBox="1"/>
          <p:nvPr/>
        </p:nvSpPr>
        <p:spPr>
          <a:xfrm>
            <a:off x="14629968" y="23004438"/>
            <a:ext cx="14996682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Implemented on the </a:t>
            </a:r>
            <a:r>
              <a:rPr lang="en-AU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Ganache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private chain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Experimented with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 MUD files;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 three representative IoT devices &amp; each at four data qualities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Developed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scenarios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 interactions: 4 Basic, 3 Exceptions, 3 Selections, 1 Viewing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B84F2A-BB9C-B09D-0F49-ECF107FBC2F0}"/>
              </a:ext>
            </a:extLst>
          </p:cNvPr>
          <p:cNvSpPr txBox="1"/>
          <p:nvPr/>
        </p:nvSpPr>
        <p:spPr>
          <a:xfrm>
            <a:off x="23384516" y="27128562"/>
            <a:ext cx="6242134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/>
            <a:r>
              <a:rPr lang="en-US" sz="4000" b="1" i="1" dirty="0">
                <a:latin typeface="Arial" pitchFamily="34" charset="0"/>
                <a:cs typeface="Arial" pitchFamily="34" charset="0"/>
              </a:rPr>
              <a:t>Experimental results</a:t>
            </a:r>
            <a:endParaRPr lang="en-AU" sz="40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CEA190A-608A-8463-F683-2E26EFA2016C}"/>
              </a:ext>
            </a:extLst>
          </p:cNvPr>
          <p:cNvGrpSpPr/>
          <p:nvPr/>
        </p:nvGrpSpPr>
        <p:grpSpPr>
          <a:xfrm>
            <a:off x="598121" y="31753652"/>
            <a:ext cx="9035736" cy="10395112"/>
            <a:chOff x="519193" y="31973352"/>
            <a:chExt cx="9035736" cy="10395112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D61EF9D-35B2-D21C-330F-4D0BB066493D}"/>
                </a:ext>
              </a:extLst>
            </p:cNvPr>
            <p:cNvSpPr/>
            <p:nvPr/>
          </p:nvSpPr>
          <p:spPr>
            <a:xfrm>
              <a:off x="519193" y="31973352"/>
              <a:ext cx="9035736" cy="10395112"/>
            </a:xfrm>
            <a:prstGeom prst="roundRect">
              <a:avLst/>
            </a:prstGeom>
            <a:solidFill>
              <a:schemeClr val="bg1"/>
            </a:solidFill>
            <a:ln w="12700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40000" dist="23000" dir="5400000" rotWithShape="0">
                <a:schemeClr val="bg1">
                  <a:alpha val="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198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F88AB2-9958-5676-2B88-6C3A21C46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48061" y="33743163"/>
              <a:ext cx="6977998" cy="8138045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FBF5EA7-DAB6-4151-02D3-E9CFAF9EC967}"/>
                </a:ext>
              </a:extLst>
            </p:cNvPr>
            <p:cNvSpPr txBox="1"/>
            <p:nvPr/>
          </p:nvSpPr>
          <p:spPr>
            <a:xfrm>
              <a:off x="1860097" y="32277158"/>
              <a:ext cx="585664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A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Our code and data can be found on GitHub</a:t>
              </a:r>
              <a:endParaRPr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4484C4B9-189A-8222-9297-8702F764498F}"/>
              </a:ext>
            </a:extLst>
          </p:cNvPr>
          <p:cNvSpPr/>
          <p:nvPr/>
        </p:nvSpPr>
        <p:spPr>
          <a:xfrm>
            <a:off x="9945891" y="32093741"/>
            <a:ext cx="19940363" cy="1020423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40000" dist="23000" dir="5400000" rotWithShape="0">
              <a:schemeClr val="bg1"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198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1DC8767-230B-B4D8-F64B-346DEEE7AAEF}"/>
              </a:ext>
            </a:extLst>
          </p:cNvPr>
          <p:cNvSpPr txBox="1"/>
          <p:nvPr/>
        </p:nvSpPr>
        <p:spPr>
          <a:xfrm>
            <a:off x="10705782" y="32392277"/>
            <a:ext cx="18656614" cy="97565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Executing a complete cycle of five functions for the exchange of a MUD file would result in a total cost of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less than 100 USD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36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prices on 23-Aug-2023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divided between the consumer (request, select, and rate functions) and the supplier (offer and submit functions). </a:t>
            </a: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directed towards compensating the network of miners and does not factor in the price of data that individual suppliers might explicitly request in their offers. </a:t>
            </a: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reasonable for larger enterprises managing several IoT device types but each in significant quantities (e.g., hundreds or thousands).</a:t>
            </a: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>
              <a:buSzPct val="60000"/>
              <a:buFont typeface="Wingdings" pitchFamily="2" charset="2"/>
              <a:buChar char="Ø"/>
            </a:pP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allocating a fraction of their investment towards utilizing this marketplace for obtaining high-quality data can help fortify the security of these vulnerable infrastructures.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Optimizing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selection strategies to maximize consumer gains subject to deadline and budget constraints [</a:t>
            </a:r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future work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Improving the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rating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mechanism and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security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measures [</a:t>
            </a:r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future work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FA4A02-F68B-5AF4-80D6-94F30FDAF503}"/>
              </a:ext>
            </a:extLst>
          </p:cNvPr>
          <p:cNvSpPr txBox="1"/>
          <p:nvPr/>
        </p:nvSpPr>
        <p:spPr>
          <a:xfrm>
            <a:off x="11511567" y="31359237"/>
            <a:ext cx="7325348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AU" sz="4000" b="1" i="1" dirty="0">
                <a:latin typeface="Arial" pitchFamily="34" charset="0"/>
                <a:cs typeface="Arial" pitchFamily="34" charset="0"/>
              </a:rPr>
              <a:t>Takeaways &amp; Future work</a:t>
            </a:r>
          </a:p>
        </p:txBody>
      </p:sp>
    </p:spTree>
    <p:extLst>
      <p:ext uri="{BB962C8B-B14F-4D97-AF65-F5344CB8AC3E}">
        <p14:creationId xmlns:p14="http://schemas.microsoft.com/office/powerpoint/2010/main" val="84190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 Poster Portrait" id="{37B0BAF2-86C5-574D-89DD-76B22727961C}" vid="{7F02215F-BF60-0E46-84E5-77BA786F05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396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Clancy</vt:lpstr>
      <vt:lpstr>Clancy Bold</vt:lpstr>
      <vt:lpstr>Roboto</vt:lpstr>
      <vt:lpstr>Wingdings</vt:lpstr>
      <vt:lpstr>Office Theme</vt:lpstr>
      <vt:lpstr>PowerPoint Presentation</vt:lpstr>
    </vt:vector>
  </TitlesOfParts>
  <Manager/>
  <Company>UNSW Sydney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IEEE/IFIP NOMS poster</dc:title>
  <dc:subject>Realizing Open and Decentralized Marketplace for Exchanging Data of Expected IoT Behaviors</dc:subject>
  <dc:creator>Hassan Habibi Gharakheili</dc:creator>
  <cp:keywords/>
  <dc:description/>
  <cp:lastModifiedBy>Hassan Habibi</cp:lastModifiedBy>
  <cp:revision>12</cp:revision>
  <cp:lastPrinted>2024-04-29T03:45:43Z</cp:lastPrinted>
  <dcterms:created xsi:type="dcterms:W3CDTF">2024-04-22T20:31:09Z</dcterms:created>
  <dcterms:modified xsi:type="dcterms:W3CDTF">2024-07-09T00:13:21Z</dcterms:modified>
  <cp:category/>
</cp:coreProperties>
</file>