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69" r:id="rId2"/>
    <p:sldMasterId id="2147483681" r:id="rId3"/>
  </p:sldMasterIdLst>
  <p:notesMasterIdLst>
    <p:notesMasterId r:id="rId18"/>
  </p:notesMasterIdLst>
  <p:handoutMasterIdLst>
    <p:handoutMasterId r:id="rId19"/>
  </p:handoutMasterIdLst>
  <p:sldIdLst>
    <p:sldId id="277" r:id="rId4"/>
    <p:sldId id="326" r:id="rId5"/>
    <p:sldId id="342" r:id="rId6"/>
    <p:sldId id="343" r:id="rId7"/>
    <p:sldId id="341" r:id="rId8"/>
    <p:sldId id="348" r:id="rId9"/>
    <p:sldId id="344" r:id="rId10"/>
    <p:sldId id="346" r:id="rId11"/>
    <p:sldId id="349" r:id="rId12"/>
    <p:sldId id="351" r:id="rId13"/>
    <p:sldId id="352" r:id="rId14"/>
    <p:sldId id="354" r:id="rId15"/>
    <p:sldId id="355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3F8"/>
    <a:srgbClr val="1E4B9E"/>
    <a:srgbClr val="35B683"/>
    <a:srgbClr val="1D4999"/>
    <a:srgbClr val="F3A052"/>
    <a:srgbClr val="4CA04C"/>
    <a:srgbClr val="00B050"/>
    <a:srgbClr val="FFDE05"/>
    <a:srgbClr val="FFDFBF"/>
    <a:srgbClr val="F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23A6FE-C47B-49E0-8645-817BB1609893}" v="46" dt="2023-05-08T07:27:31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 autoAdjust="0"/>
    <p:restoredTop sz="93878"/>
  </p:normalViewPr>
  <p:slideViewPr>
    <p:cSldViewPr snapToGrid="0" snapToObjects="1">
      <p:cViewPr varScale="1">
        <p:scale>
          <a:sx n="120" d="100"/>
          <a:sy n="120" d="100"/>
        </p:scale>
        <p:origin x="1024" y="184"/>
      </p:cViewPr>
      <p:guideLst/>
    </p:cSldViewPr>
  </p:slideViewPr>
  <p:notesTextViewPr>
    <p:cViewPr>
      <p:scale>
        <a:sx n="140" d="100"/>
        <a:sy n="140" d="100"/>
      </p:scale>
      <p:origin x="0" y="0"/>
    </p:cViewPr>
  </p:notesTextViewPr>
  <p:notesViewPr>
    <p:cSldViewPr snapToGrid="0" snapToObjects="1">
      <p:cViewPr varScale="1">
        <p:scale>
          <a:sx n="155" d="100"/>
          <a:sy n="155" d="100"/>
        </p:scale>
        <p:origin x="59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425C8D-C5AF-9F4F-9E24-5C2DC7275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1E46C-AA4E-214A-A45C-A09C6AE0B0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442EA-0DF9-924B-8435-17D563E57ACA}" type="datetimeFigureOut">
              <a:rPr lang="en-US" smtClean="0"/>
              <a:t>7/9/24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AFBB1-2BB3-DA46-A158-0722D5A310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D7EA5-B09A-264C-ABF4-E27232AD2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321C2-EC5F-E04A-AFC0-A1F418A55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1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955B6-3D2D-2944-B7F4-FE074C92CB41}" type="datetimeFigureOut">
              <a:rPr lang="en-US" smtClean="0"/>
              <a:t>7/9/24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6ACD0-BE8A-3D4B-8E89-B0E6ACF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7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82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76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88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3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51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10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2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05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67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8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52D8F1-025F-1B45-BD8A-D1664CE56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3346" y="-446589"/>
            <a:ext cx="7124888" cy="76747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976E31-1EA1-274A-A1AD-5915E61D3EEC}"/>
              </a:ext>
            </a:extLst>
          </p:cNvPr>
          <p:cNvSpPr/>
          <p:nvPr userDrawn="1"/>
        </p:nvSpPr>
        <p:spPr>
          <a:xfrm>
            <a:off x="10010233" y="0"/>
            <a:ext cx="2183586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SW Sydney Logo">
            <a:extLst>
              <a:ext uri="{FF2B5EF4-FFF2-40B4-BE49-F238E27FC236}">
                <a16:creationId xmlns:a16="http://schemas.microsoft.com/office/drawing/2014/main" id="{F0BF8575-4955-BC4A-80DE-4BF637C59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93240" y="522000"/>
            <a:ext cx="1188000" cy="124024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6AF8517-E0F0-4998-8AA8-25A0DD8E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4C583A-86D7-4AD9-912C-AA86DC3545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</p:spTree>
    <p:extLst>
      <p:ext uri="{BB962C8B-B14F-4D97-AF65-F5344CB8AC3E}">
        <p14:creationId xmlns:p14="http://schemas.microsoft.com/office/powerpoint/2010/main" val="331960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6A8-8593-4C21-938E-8349B6D2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A56A4-BCFE-444A-B799-300315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F572-D012-4F48-9813-7CFD04E542C1}" type="datetime1">
              <a:rPr lang="en-AU" smtClean="0"/>
              <a:t>9/7/2024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61598-FDFF-4254-A4A3-B4A9793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BB6E-0C9C-4308-81D1-8B331EC1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129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A11ED-1561-A745-A9F7-632EA73847FD}" type="datetime1">
              <a:rPr lang="en-AU" smtClean="0"/>
              <a:t>9/7/2024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7F1C5-E024-4AB0-B408-32F5C1A1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9FD8-71FE-4137-8FE6-DC2A193C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321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D9F1-1A2C-48B2-B5C9-C73A728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D18F2-D7A0-C140-A965-08B1405BF70B}" type="datetime1">
              <a:rPr lang="en-AU" smtClean="0"/>
              <a:t>9/7/2024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D520C-6BAD-40E9-A2B0-8BFA8363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323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4A4B-E77C-D846-8C01-E8C45CA8E099}" type="datetime1">
              <a:rPr lang="en-AU" smtClean="0"/>
              <a:t>9/7/2024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9AFDB-C42E-463D-B00B-B7C3F2C1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7742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6A8-8593-4C21-938E-8349B6D2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A56A4-BCFE-444A-B799-300315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0162-32BC-D442-B5A8-88F4938BCF9E}" type="datetime1">
              <a:rPr lang="en-AU" smtClean="0"/>
              <a:t>9/7/2024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61598-FDFF-4254-A4A3-B4A9793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BB6E-0C9C-4308-81D1-8B331EC1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738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177DF-154E-A742-8FEF-9A9493EAB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635519">
            <a:off x="434031" y="-748389"/>
            <a:ext cx="7756149" cy="8354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BC9DD3-2081-9D4A-BCDD-FD7DDC635932}"/>
              </a:ext>
            </a:extLst>
          </p:cNvPr>
          <p:cNvSpPr/>
          <p:nvPr userDrawn="1"/>
        </p:nvSpPr>
        <p:spPr>
          <a:xfrm>
            <a:off x="10010233" y="0"/>
            <a:ext cx="2183586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5886A02-1DE7-4D1F-812D-8E48DA31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BAF8E8-6BD7-44A0-90FF-4167695E26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16367954-2926-486A-95D7-D57A05D0A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67151" y="5261593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9CB962-B705-314A-93E0-7EFEF584C6D7}"/>
              </a:ext>
            </a:extLst>
          </p:cNvPr>
          <p:cNvSpPr/>
          <p:nvPr userDrawn="1"/>
        </p:nvSpPr>
        <p:spPr>
          <a:xfrm>
            <a:off x="1" y="1"/>
            <a:ext cx="5543550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A4A11-68D0-0342-99AF-D474A68AB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999759">
            <a:off x="1292068" y="-612610"/>
            <a:ext cx="5135041" cy="700233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1F86E2-22A6-454C-8159-2DC19FE6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4812231" cy="49561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638188-B406-48E0-8C3F-15ACD21F3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8000" y="5011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0D705-58F1-4621-96D0-F0B96389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0" y="-1"/>
            <a:ext cx="6663600" cy="50112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87B7DB84-DBF6-43D5-A225-64A86E32A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2071" y="5320585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6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D9F833-BA4F-E348-9506-0D3D621C75CA}"/>
              </a:ext>
            </a:extLst>
          </p:cNvPr>
          <p:cNvSpPr/>
          <p:nvPr userDrawn="1"/>
        </p:nvSpPr>
        <p:spPr>
          <a:xfrm>
            <a:off x="6740525" y="1"/>
            <a:ext cx="5453294" cy="501575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531F2A4-2E25-476F-BA2C-2F1534A5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0" y="0"/>
            <a:ext cx="5353819" cy="50157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01CB2D6-9770-4776-A129-B761AA34E3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5200" y="51696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161D9F-A3DE-495E-AC64-CC914469D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551"/>
            <a:ext cx="6740525" cy="50112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FF675AE0-8F62-485C-BF3D-6598839BA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2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E16058-FC97-C34C-A94D-1AEBA1319CEF}"/>
              </a:ext>
            </a:extLst>
          </p:cNvPr>
          <p:cNvSpPr/>
          <p:nvPr userDrawn="1"/>
        </p:nvSpPr>
        <p:spPr>
          <a:xfrm>
            <a:off x="0" y="1"/>
            <a:ext cx="12191999" cy="5000624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31078-F8F9-874A-9D19-CFDFD455C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97677">
            <a:off x="2348756" y="-999555"/>
            <a:ext cx="7882815" cy="930812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2519EB-A5E4-4600-B620-DAE568D0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211200"/>
            <a:ext cx="11268000" cy="178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8515C2-9BB5-4C9A-BBC5-7F4A491DD6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21B83991-6CB1-46A6-A70E-59562F1A4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558CEE-1ED1-964F-9B8D-652B718B5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62306">
            <a:off x="290281" y="727049"/>
            <a:ext cx="6021559" cy="8149660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C0BA0E-E5B8-41F6-813F-C9A458BE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624400"/>
            <a:ext cx="6244621" cy="255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413593-DCD0-42A0-AE48-665AD86AE6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37E0CB-DF2A-4FFC-85FC-AD9C7ED63B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4800" y="-2"/>
            <a:ext cx="5407200" cy="6858001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77E20C77-3D0A-4A35-878B-F3D37CBE05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4630" y="526455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3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3CF18-B347-654F-8581-D90660C5AC60}" type="datetime1">
              <a:rPr lang="en-AU" smtClean="0"/>
              <a:t>9/7/2024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7F1C5-E024-4AB0-B408-32F5C1A1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9FD8-71FE-4137-8FE6-DC2A193C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1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D9F1-1A2C-48B2-B5C9-C73A728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AF3E-14EA-844A-8356-FAA1FC83EF45}" type="datetime1">
              <a:rPr lang="en-AU" smtClean="0"/>
              <a:t>9/7/2024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D520C-6BAD-40E9-A2B0-8BFA8363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220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9FDB-5A9A-A442-905E-CF5E3FB2C7D4}" type="datetime1">
              <a:rPr lang="en-AU" smtClean="0"/>
              <a:t>9/7/2024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9AFDB-C42E-463D-B00B-B7C3F2C1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480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41D79-9C5E-1449-B506-564E0213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0093E-B476-CE4A-816B-226988C60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392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1" r:id="rId4"/>
    <p:sldLayoutId id="2147483653" r:id="rId5"/>
    <p:sldLayoutId id="2147483650" r:id="rId6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11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﻿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75C5C-1A71-F448-A4EB-9B6AB58CE090}" type="datetime1">
              <a:rPr lang="en-AU" smtClean="0"/>
              <a:t>9/7/2024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CA2B4-C8AB-4F09-B260-BA7609DF079D}"/>
              </a:ext>
            </a:extLst>
          </p:cNvPr>
          <p:cNvSpPr/>
          <p:nvPr userDrawn="1"/>
        </p:nvSpPr>
        <p:spPr>
          <a:xfrm rot="5400000">
            <a:off x="5706290" y="372291"/>
            <a:ext cx="779419" cy="12192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NSW Sydney Logo">
            <a:extLst>
              <a:ext uri="{FF2B5EF4-FFF2-40B4-BE49-F238E27FC236}">
                <a16:creationId xmlns:a16="http://schemas.microsoft.com/office/drawing/2014/main" id="{84EF7EA2-D124-438C-BF7A-68B3D68783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526898" y="6196827"/>
            <a:ext cx="540000" cy="5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8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4" r:id="rId3"/>
    <p:sldLayoutId id="214748367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﻿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29A84-190E-B646-B1AC-780037FDB048}" type="datetime1">
              <a:rPr lang="en-AU" smtClean="0"/>
              <a:t>9/7/2024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D9B66-E5D8-458F-B15F-FCAE5CAD781F}"/>
              </a:ext>
            </a:extLst>
          </p:cNvPr>
          <p:cNvSpPr/>
          <p:nvPr userDrawn="1"/>
        </p:nvSpPr>
        <p:spPr>
          <a:xfrm rot="5400000">
            <a:off x="8353696" y="3019698"/>
            <a:ext cx="6858002" cy="818606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NSW Sydney Logo">
            <a:extLst>
              <a:ext uri="{FF2B5EF4-FFF2-40B4-BE49-F238E27FC236}">
                <a16:creationId xmlns:a16="http://schemas.microsoft.com/office/drawing/2014/main" id="{725B2B7F-7BA2-426B-BEF7-9C26ECD917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526898" y="6196827"/>
            <a:ext cx="540000" cy="5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5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﻿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B3A96-6813-4E33-A8FF-1D9535E3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00" y="599864"/>
            <a:ext cx="11268000" cy="1942613"/>
          </a:xfrm>
        </p:spPr>
        <p:txBody>
          <a:bodyPr/>
          <a:lstStyle/>
          <a:p>
            <a:pPr algn="ctr"/>
            <a:r>
              <a:rPr lang="en-AU" sz="4000" dirty="0"/>
              <a:t>Unveiling </a:t>
            </a:r>
            <a:r>
              <a:rPr lang="en-AU" sz="4000" dirty="0" err="1"/>
              <a:t>Behavioral</a:t>
            </a:r>
            <a:r>
              <a:rPr lang="en-AU" sz="4000" dirty="0"/>
              <a:t> Transparency of Protocols Communicated by </a:t>
            </a:r>
            <a:br>
              <a:rPr lang="en-AU" sz="4000" dirty="0"/>
            </a:br>
            <a:r>
              <a:rPr lang="en-AU" sz="4000" dirty="0"/>
              <a:t>IoT Networked Assets</a:t>
            </a:r>
            <a:br>
              <a:rPr lang="en-AU" sz="4000" dirty="0"/>
            </a:br>
            <a:endParaRPr lang="en-AU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3F9E8-DDB9-8940-A9AE-35C20D5095DD}"/>
              </a:ext>
            </a:extLst>
          </p:cNvPr>
          <p:cNvSpPr txBox="1"/>
          <p:nvPr/>
        </p:nvSpPr>
        <p:spPr>
          <a:xfrm>
            <a:off x="0" y="5904197"/>
            <a:ext cx="1071776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err="1"/>
              <a:t>Savindu</a:t>
            </a:r>
            <a:r>
              <a:rPr lang="en-AU" dirty="0"/>
              <a:t> </a:t>
            </a:r>
            <a:r>
              <a:rPr lang="en-AU" dirty="0" err="1"/>
              <a:t>Wannigama</a:t>
            </a:r>
            <a:r>
              <a:rPr lang="en-AU" baseline="30000" dirty="0">
                <a:solidFill>
                  <a:srgbClr val="1E4B9E"/>
                </a:solidFill>
              </a:rPr>
              <a:t>*</a:t>
            </a:r>
            <a:r>
              <a:rPr lang="en-AU" dirty="0"/>
              <a:t>    </a:t>
            </a:r>
            <a:r>
              <a:rPr lang="en-AU" dirty="0" err="1"/>
              <a:t>Arunan</a:t>
            </a:r>
            <a:r>
              <a:rPr lang="en-AU" dirty="0"/>
              <a:t> </a:t>
            </a:r>
            <a:r>
              <a:rPr lang="en-AU" dirty="0" err="1"/>
              <a:t>Sivanathan</a:t>
            </a:r>
            <a:r>
              <a:rPr lang="en-AU" baseline="30000" dirty="0">
                <a:solidFill>
                  <a:srgbClr val="C00000"/>
                </a:solidFill>
              </a:rPr>
              <a:t>+</a:t>
            </a:r>
            <a:r>
              <a:rPr lang="en-AU" dirty="0"/>
              <a:t>       </a:t>
            </a:r>
            <a:r>
              <a:rPr lang="en-AU" dirty="0" err="1"/>
              <a:t>Ayyoob</a:t>
            </a:r>
            <a:r>
              <a:rPr lang="en-AU" dirty="0"/>
              <a:t> Hamza</a:t>
            </a:r>
            <a:r>
              <a:rPr lang="en-AU" baseline="30000" dirty="0">
                <a:solidFill>
                  <a:srgbClr val="C00000"/>
                </a:solidFill>
              </a:rPr>
              <a:t>+</a:t>
            </a:r>
            <a:r>
              <a:rPr lang="en-AU" dirty="0"/>
              <a:t>          Hassan Habibi </a:t>
            </a:r>
            <a:r>
              <a:rPr lang="en-AU" dirty="0" err="1"/>
              <a:t>Gharakheili</a:t>
            </a:r>
            <a:r>
              <a:rPr lang="en-AU" baseline="30000" dirty="0">
                <a:solidFill>
                  <a:srgbClr val="C00000"/>
                </a:solidFill>
              </a:rPr>
              <a:t>+</a:t>
            </a:r>
            <a:endParaRPr lang="en-AU" dirty="0">
              <a:solidFill>
                <a:srgbClr val="C00000"/>
              </a:solidFill>
            </a:endParaRPr>
          </a:p>
          <a:p>
            <a:pPr algn="ctr"/>
            <a:endParaRPr lang="en-AU" sz="1050" dirty="0"/>
          </a:p>
          <a:p>
            <a:pPr algn="ctr"/>
            <a:r>
              <a:rPr lang="en-AU" sz="1400" i="1" baseline="30000" dirty="0">
                <a:solidFill>
                  <a:srgbClr val="1E4B9E"/>
                </a:solidFill>
              </a:rPr>
              <a:t>*</a:t>
            </a:r>
            <a:r>
              <a:rPr lang="en-AU" sz="1400" i="1" dirty="0">
                <a:solidFill>
                  <a:schemeClr val="bg1">
                    <a:lumMod val="50000"/>
                  </a:schemeClr>
                </a:solidFill>
              </a:rPr>
              <a:t>: Computer Engineering, University of Peradeniya, Sri Lanka</a:t>
            </a:r>
            <a:endParaRPr lang="en-AU" sz="1400" i="1" baseline="300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AU" sz="1400" i="1" baseline="30000" dirty="0">
                <a:solidFill>
                  <a:srgbClr val="C00000"/>
                </a:solidFill>
              </a:rPr>
              <a:t>+</a:t>
            </a:r>
            <a:r>
              <a:rPr lang="en-AU" sz="1400" i="1" dirty="0">
                <a:solidFill>
                  <a:schemeClr val="bg1">
                    <a:lumMod val="50000"/>
                  </a:schemeClr>
                </a:solidFill>
              </a:rPr>
              <a:t>: Electrical Engineering and Telecommunications, UNSW Sydney, Australia</a:t>
            </a: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5476C43-450C-0AD5-99C1-66AE209F155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" b="541"/>
          <a:stretch/>
        </p:blipFill>
        <p:spPr>
          <a:xfrm>
            <a:off x="8409099" y="5050513"/>
            <a:ext cx="706755" cy="8712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2938E3-4448-680D-BEE1-7353678832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3393107" y="4956874"/>
            <a:ext cx="817667" cy="947323"/>
          </a:xfrm>
          <a:prstGeom prst="ellipse">
            <a:avLst/>
          </a:prstGeom>
        </p:spPr>
      </p:pic>
      <p:pic>
        <p:nvPicPr>
          <p:cNvPr id="7" name="Picture 6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8C258AE-B25C-0609-769F-F433846D61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34519" r="19718" b="29817"/>
          <a:stretch/>
        </p:blipFill>
        <p:spPr>
          <a:xfrm>
            <a:off x="5526867" y="5001559"/>
            <a:ext cx="817666" cy="947323"/>
          </a:xfrm>
          <a:prstGeom prst="ellipse">
            <a:avLst/>
          </a:prstGeom>
        </p:spPr>
      </p:pic>
      <p:pic>
        <p:nvPicPr>
          <p:cNvPr id="9" name="Picture 8" descr="A person in a suit&#10;&#10;Description automatically generated">
            <a:extLst>
              <a:ext uri="{FF2B5EF4-FFF2-40B4-BE49-F238E27FC236}">
                <a16:creationId xmlns:a16="http://schemas.microsoft.com/office/drawing/2014/main" id="{551340EB-DC0E-5397-67FA-65C5399AF332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412" y="5046243"/>
            <a:ext cx="755649" cy="87547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155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8"/>
    </mc:Choice>
    <mc:Fallback xmlns="">
      <p:transition spd="slow" advTm="1469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38F6987-892E-CEC0-4E88-71D1E96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b="1" smtClean="0">
                <a:solidFill>
                  <a:schemeClr val="tx1"/>
                </a:solidFill>
              </a:rPr>
              <a:t>9</a:t>
            </a:fld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D9E33-CDAB-ECB9-8339-570C938CDB8A}"/>
              </a:ext>
            </a:extLst>
          </p:cNvPr>
          <p:cNvSpPr txBox="1">
            <a:spLocks/>
          </p:cNvSpPr>
          <p:nvPr/>
        </p:nvSpPr>
        <p:spPr>
          <a:xfrm>
            <a:off x="171538" y="18255"/>
            <a:ext cx="115932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/>
              <a:t>(2) Data Models for Protocols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0D1F89-CD78-8AB8-69EC-65FE109761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82068" y="1343818"/>
            <a:ext cx="7909932" cy="3878476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58ADB0-AE70-C05C-1A8B-2F7CA15B3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80" y="1399592"/>
            <a:ext cx="4003288" cy="468529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A minimal schema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Help developers select parameters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Enable enforceable policies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Can be used for anomaly detection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Provided by community</a:t>
            </a:r>
          </a:p>
          <a:p>
            <a:pPr marL="5733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Used with MUD files</a:t>
            </a:r>
          </a:p>
          <a:p>
            <a:pPr marL="573300" lvl="1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59534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38F6987-892E-CEC0-4E88-71D1E96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b="1" smtClean="0">
                <a:solidFill>
                  <a:schemeClr val="tx1"/>
                </a:solidFill>
              </a:rPr>
              <a:t>10</a:t>
            </a:fld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D9E33-CDAB-ECB9-8339-570C938CDB8A}"/>
              </a:ext>
            </a:extLst>
          </p:cNvPr>
          <p:cNvSpPr txBox="1">
            <a:spLocks/>
          </p:cNvSpPr>
          <p:nvPr/>
        </p:nvSpPr>
        <p:spPr>
          <a:xfrm>
            <a:off x="171538" y="18255"/>
            <a:ext cx="115932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/>
              <a:t>(3) Realizing Protocol Data Models</a:t>
            </a:r>
          </a:p>
          <a:p>
            <a:endParaRPr lang="en-AU" sz="32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D58ADB0-AE70-C05C-1A8B-2F7CA15B3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538" y="1086352"/>
            <a:ext cx="10883591" cy="468529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We created the data model for six commonly used IoT protocols</a:t>
            </a:r>
          </a:p>
          <a:p>
            <a:pPr marL="5733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TLS, HTTP, DNS, NTP, DHCP, and SSDP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573300" lvl="1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en-AU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6DC1B6-F7F3-A96B-A472-959E7FB1B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99" y="2411915"/>
            <a:ext cx="5658820" cy="2974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AA4B4C-A079-6A14-C490-6F05C2DE2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638" y="2384037"/>
            <a:ext cx="5711863" cy="300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4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D7CC2-83BC-A3E0-993C-19BFE458C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6525"/>
            <a:ext cx="11593286" cy="1325563"/>
          </a:xfrm>
        </p:spPr>
        <p:txBody>
          <a:bodyPr>
            <a:normAutofit/>
          </a:bodyPr>
          <a:lstStyle/>
          <a:p>
            <a:r>
              <a:rPr lang="en-AU" sz="3200" dirty="0"/>
              <a:t>Impact of protocol data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56C3-C17D-3E7E-ABCA-B9F9C038C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1399592"/>
            <a:ext cx="11641494" cy="468529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Detected HTTP and TLS communicated via non-standard port numbers</a:t>
            </a:r>
          </a:p>
          <a:p>
            <a:pPr marL="5733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AU" u="sng" dirty="0"/>
              <a:t>TLS:</a:t>
            </a:r>
          </a:p>
          <a:p>
            <a:pPr marL="10305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AU" dirty="0"/>
              <a:t>TCP/56700 by lightbulb traffic</a:t>
            </a:r>
          </a:p>
          <a:p>
            <a:pPr marL="10305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AU" dirty="0"/>
              <a:t>TCP/50443 by camera</a:t>
            </a:r>
          </a:p>
          <a:p>
            <a:pPr marL="10305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AU" dirty="0"/>
              <a:t>TCP/8883 by </a:t>
            </a:r>
            <a:r>
              <a:rPr lang="en-AU" dirty="0" err="1"/>
              <a:t>Awair</a:t>
            </a:r>
            <a:r>
              <a:rPr lang="en-AU" dirty="0"/>
              <a:t> air  quality</a:t>
            </a:r>
          </a:p>
          <a:p>
            <a:pPr marL="5733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u="sng" dirty="0"/>
              <a:t>HTTP:</a:t>
            </a:r>
          </a:p>
          <a:p>
            <a:pPr marL="10305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AU" dirty="0"/>
              <a:t>TCP/7888 by sleep sensors</a:t>
            </a:r>
          </a:p>
          <a:p>
            <a:pPr marL="10305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AU" dirty="0"/>
              <a:t>TCP/8080 by camera</a:t>
            </a:r>
          </a:p>
          <a:p>
            <a:pPr marL="10305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AU" dirty="0"/>
              <a:t>TCP/49153 &amp; TCP/49154 by Amazon Echo</a:t>
            </a:r>
          </a:p>
          <a:p>
            <a:pPr marL="10305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AU" dirty="0"/>
              <a:t>TCP/49152 &amp; TCP/5000 by photo frame</a:t>
            </a:r>
          </a:p>
          <a:p>
            <a:pPr marL="10305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AU" dirty="0"/>
          </a:p>
          <a:p>
            <a:pPr marL="10305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AU" dirty="0"/>
          </a:p>
          <a:p>
            <a:pPr marL="10305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AU" dirty="0"/>
          </a:p>
          <a:p>
            <a:pPr marL="10305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AU" dirty="0"/>
          </a:p>
          <a:p>
            <a:pPr marL="5733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AU" dirty="0"/>
          </a:p>
          <a:p>
            <a:pPr marL="5733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573300" lvl="1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AU" sz="2400" dirty="0"/>
          </a:p>
          <a:p>
            <a:endParaRPr lang="en-AU" sz="24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38F6987-892E-CEC0-4E88-71D1E96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9375D7-070A-4959-9224-FB5E66F2B1B3}" type="slidenum">
              <a:rPr lang="en-AU" b="1" smtClean="0">
                <a:solidFill>
                  <a:schemeClr val="tx1"/>
                </a:solidFill>
              </a:rPr>
              <a:t>11</a:t>
            </a:fld>
            <a:endParaRPr lang="en-AU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AF1FC547-74BC-3278-8F33-3BCFCA1AE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43" y="2243450"/>
            <a:ext cx="6068008" cy="2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D7CC2-83BC-A3E0-993C-19BFE458C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207645"/>
            <a:ext cx="11593286" cy="1325563"/>
          </a:xfrm>
        </p:spPr>
        <p:txBody>
          <a:bodyPr>
            <a:normAutofit/>
          </a:bodyPr>
          <a:lstStyle/>
          <a:p>
            <a:r>
              <a:rPr lang="en-AU" sz="32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56C3-C17D-3E7E-ABCA-B9F9C038C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1462088"/>
            <a:ext cx="11217065" cy="462280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IoT devices expand network attack surfaces and often remain unmanaged</a:t>
            </a:r>
            <a:endParaRPr lang="en-US" sz="2400" dirty="0">
              <a:solidFill>
                <a:srgbClr val="1E4B9E"/>
              </a:solidFill>
            </a:endParaRPr>
          </a:p>
          <a:p>
            <a:pPr marL="573300" lvl="1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Gaining systematic visibility into their behavior is crucial for managing cyber risks</a:t>
            </a:r>
          </a:p>
          <a:p>
            <a:pPr marL="573300" lvl="1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We developed a machine-processable data schema to formally specify protocol signatures</a:t>
            </a:r>
          </a:p>
          <a:p>
            <a:pPr marL="687600" lvl="1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enabling systematic traffic analysis.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We evaluated the data models of six protocols (TLS, HTTP, DNS, NTP, DHCP, and SSDP) </a:t>
            </a:r>
          </a:p>
          <a:p>
            <a:pPr marL="687600" lvl="1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applying them to IoT traces</a:t>
            </a:r>
          </a:p>
          <a:p>
            <a:pPr marL="687600" lvl="1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highlighted vulnerabilities in protocol parameters on both standard and non-standard ports.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We publicly released our traffic traces and data models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endParaRPr lang="en-AU" sz="24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38F6987-892E-CEC0-4E88-71D1E96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9375D7-070A-4959-9224-FB5E66F2B1B3}" type="slidenum">
              <a:rPr lang="en-AU" b="1" smtClean="0">
                <a:solidFill>
                  <a:schemeClr val="tx1"/>
                </a:solidFill>
              </a:rPr>
              <a:t>12</a:t>
            </a:fld>
            <a:endParaRPr lang="en-AU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F13D25E-21F6-B002-030D-A661F22BF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240" y="5068528"/>
            <a:ext cx="768061" cy="76806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9955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2A1D-E7FC-AC4B-AF35-1408C723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" y="184651"/>
            <a:ext cx="10993120" cy="45803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Thanks for your attention </a:t>
            </a: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</a:t>
            </a:r>
            <a:br>
              <a:rPr lang="en-US" dirty="0"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</a:br>
            <a:br>
              <a:rPr lang="en-US" dirty="0"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</a:b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Hassan Habibi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Gharakheili</a:t>
            </a:r>
            <a:br>
              <a:rPr lang="en-US" dirty="0"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</a:b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	</a:t>
            </a:r>
            <a:r>
              <a:rPr lang="en-US" b="1" dirty="0" err="1">
                <a:solidFill>
                  <a:srgbClr val="1433F8"/>
                </a:solidFill>
                <a:latin typeface="Courier New" panose="02070309020205020404" pitchFamily="49" charset="0"/>
                <a:ea typeface="Tahoma" panose="020B0604030504040204" pitchFamily="34" charset="0"/>
                <a:cs typeface="Courier New" panose="02070309020205020404" pitchFamily="49" charset="0"/>
                <a:sym typeface="Wingdings" pitchFamily="2" charset="2"/>
              </a:rPr>
              <a:t>h.habibi@unsw.edu.au</a:t>
            </a:r>
            <a:endParaRPr lang="en-US" b="1" dirty="0">
              <a:solidFill>
                <a:srgbClr val="1433F8"/>
              </a:solidFill>
              <a:latin typeface="Courier New" panose="02070309020205020404" pitchFamily="49" charset="0"/>
              <a:ea typeface="Tahoma" panose="020B0604030504040204" pitchFamily="34" charset="0"/>
              <a:cs typeface="Courier New" panose="02070309020205020404" pitchFamily="49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3BD2F5A-DF5C-ED94-701B-6F9EB815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4558" y="6308224"/>
            <a:ext cx="2743200" cy="365125"/>
          </a:xfrm>
        </p:spPr>
        <p:txBody>
          <a:bodyPr/>
          <a:lstStyle/>
          <a:p>
            <a:fld id="{009375D7-070A-4959-9224-FB5E66F2B1B3}" type="slidenum">
              <a:rPr lang="en-AU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</a:t>
            </a:fld>
            <a:endParaRPr lang="en-A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2AE52-3A15-FBFE-27A0-A9AD4E2F5EAA}"/>
              </a:ext>
            </a:extLst>
          </p:cNvPr>
          <p:cNvSpPr txBox="1"/>
          <p:nvPr/>
        </p:nvSpPr>
        <p:spPr>
          <a:xfrm>
            <a:off x="619760" y="5488543"/>
            <a:ext cx="1080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More data and tools can be found on our research website: </a:t>
            </a:r>
            <a:r>
              <a:rPr lang="en-AU" b="1" dirty="0">
                <a:solidFill>
                  <a:srgbClr val="1433F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AU" b="1" dirty="0" err="1">
                <a:solidFill>
                  <a:srgbClr val="1433F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iotanalytics.unsw.edu.au</a:t>
            </a:r>
            <a:r>
              <a:rPr lang="en-AU" b="1" dirty="0">
                <a:solidFill>
                  <a:srgbClr val="1433F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endParaRPr b="1" dirty="0">
              <a:solidFill>
                <a:srgbClr val="1433F8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8"/>
    </mc:Choice>
    <mc:Fallback xmlns="">
      <p:transition spd="slow" advTm="4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D7CC2-83BC-A3E0-993C-19BFE458C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6525"/>
            <a:ext cx="11593286" cy="1325563"/>
          </a:xfrm>
        </p:spPr>
        <p:txBody>
          <a:bodyPr>
            <a:normAutofit/>
          </a:bodyPr>
          <a:lstStyle/>
          <a:p>
            <a:r>
              <a:rPr lang="en-AU" sz="3200" dirty="0"/>
              <a:t>Expanded Network Attack Surfaces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56C3-C17D-3E7E-ABCA-B9F9C038C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1462088"/>
            <a:ext cx="11217065" cy="46228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Rise of IoT devices has increased size and complexity of networks</a:t>
            </a:r>
            <a:endParaRPr lang="en-US" sz="2400" dirty="0">
              <a:solidFill>
                <a:srgbClr val="1E4B9E"/>
              </a:solidFill>
            </a:endParaRPr>
          </a:p>
          <a:p>
            <a:pPr marL="5733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Led to </a:t>
            </a:r>
            <a:r>
              <a:rPr lang="en-US" i="1" dirty="0">
                <a:solidFill>
                  <a:srgbClr val="1E4B9E"/>
                </a:solidFill>
              </a:rPr>
              <a:t>expanded attack surfaces</a:t>
            </a:r>
          </a:p>
          <a:p>
            <a:pPr marL="573300" lvl="1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To overcome new challenges, </a:t>
            </a:r>
            <a:r>
              <a:rPr lang="en-US" sz="2400" i="1" dirty="0">
                <a:solidFill>
                  <a:srgbClr val="1E4B9E"/>
                </a:solidFill>
              </a:rPr>
              <a:t>systematic approaches </a:t>
            </a:r>
            <a:r>
              <a:rPr lang="en-US" sz="2400" dirty="0"/>
              <a:t>are needed for</a:t>
            </a:r>
          </a:p>
          <a:p>
            <a:pPr marL="6876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tasks like asset identification, vulnerability assessment, cyber risks management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Machine-readable </a:t>
            </a:r>
            <a:r>
              <a:rPr lang="en-US" sz="2400" i="1" dirty="0">
                <a:solidFill>
                  <a:srgbClr val="1E4B9E"/>
                </a:solidFill>
              </a:rPr>
              <a:t>descriptions</a:t>
            </a:r>
            <a:r>
              <a:rPr lang="en-US" sz="2400" dirty="0"/>
              <a:t> can play essential roles in automation</a:t>
            </a:r>
          </a:p>
          <a:p>
            <a:pPr marL="6876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IETF MUD: specifying device functions on network; transport protocol/port &amp; endpoint</a:t>
            </a:r>
          </a:p>
          <a:p>
            <a:pPr marL="6876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NTIA SBOM: inventory of software components and </a:t>
            </a:r>
            <a:r>
              <a:rPr lang="en-US" sz="2000" dirty="0" err="1"/>
              <a:t>dependecies</a:t>
            </a:r>
            <a:r>
              <a:rPr lang="en-US" sz="2000" dirty="0"/>
              <a:t> on devices</a:t>
            </a:r>
          </a:p>
          <a:p>
            <a:endParaRPr lang="en-AU" sz="24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38F6987-892E-CEC0-4E88-71D1E96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9375D7-070A-4959-9224-FB5E66F2B1B3}" type="slidenum">
              <a:rPr lang="en-AU" b="1" smtClean="0">
                <a:solidFill>
                  <a:schemeClr val="tx1"/>
                </a:solidFill>
              </a:rPr>
              <a:t>1</a:t>
            </a:fld>
            <a:endParaRPr lang="en-A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内容占位符 4">
            <a:extLst>
              <a:ext uri="{FF2B5EF4-FFF2-40B4-BE49-F238E27FC236}">
                <a16:creationId xmlns:a16="http://schemas.microsoft.com/office/drawing/2014/main" id="{9EAFC8E0-9B38-797E-5C20-E208BE990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236" y="2341955"/>
            <a:ext cx="5043170" cy="3750945"/>
          </a:xfrm>
          <a:prstGeom prst="rect">
            <a:avLst/>
          </a:prstGeom>
        </p:spPr>
      </p:pic>
      <p:sp>
        <p:nvSpPr>
          <p:cNvPr id="38" name="文本框 5">
            <a:extLst>
              <a:ext uri="{FF2B5EF4-FFF2-40B4-BE49-F238E27FC236}">
                <a16:creationId xmlns:a16="http://schemas.microsoft.com/office/drawing/2014/main" id="{82FA4A7C-FAC4-F049-3DE3-9BA5E0ABA755}"/>
              </a:ext>
            </a:extLst>
          </p:cNvPr>
          <p:cNvSpPr txBox="1"/>
          <p:nvPr/>
        </p:nvSpPr>
        <p:spPr>
          <a:xfrm>
            <a:off x="303131" y="2276550"/>
            <a:ext cx="1729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Sample MUD</a:t>
            </a:r>
          </a:p>
        </p:txBody>
      </p:sp>
      <p:sp>
        <p:nvSpPr>
          <p:cNvPr id="39" name="圆角矩形 7">
            <a:extLst>
              <a:ext uri="{FF2B5EF4-FFF2-40B4-BE49-F238E27FC236}">
                <a16:creationId xmlns:a16="http://schemas.microsoft.com/office/drawing/2014/main" id="{5398E821-85CF-140A-0D0F-9CFBDA19819E}"/>
              </a:ext>
            </a:extLst>
          </p:cNvPr>
          <p:cNvSpPr/>
          <p:nvPr/>
        </p:nvSpPr>
        <p:spPr>
          <a:xfrm>
            <a:off x="2283061" y="2648660"/>
            <a:ext cx="2878455" cy="211455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圆角矩形 8">
            <a:extLst>
              <a:ext uri="{FF2B5EF4-FFF2-40B4-BE49-F238E27FC236}">
                <a16:creationId xmlns:a16="http://schemas.microsoft.com/office/drawing/2014/main" id="{CB09F9D9-5274-547E-3C00-701835C5BD95}"/>
              </a:ext>
            </a:extLst>
          </p:cNvPr>
          <p:cNvSpPr/>
          <p:nvPr/>
        </p:nvSpPr>
        <p:spPr>
          <a:xfrm>
            <a:off x="2655806" y="3303980"/>
            <a:ext cx="2878455" cy="211455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圆角矩形 9">
            <a:extLst>
              <a:ext uri="{FF2B5EF4-FFF2-40B4-BE49-F238E27FC236}">
                <a16:creationId xmlns:a16="http://schemas.microsoft.com/office/drawing/2014/main" id="{FB2903C5-8354-F167-52B6-440A60064AB0}"/>
              </a:ext>
            </a:extLst>
          </p:cNvPr>
          <p:cNvSpPr/>
          <p:nvPr/>
        </p:nvSpPr>
        <p:spPr>
          <a:xfrm>
            <a:off x="2999341" y="3777690"/>
            <a:ext cx="1258570" cy="211455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圆角矩形 10">
            <a:extLst>
              <a:ext uri="{FF2B5EF4-FFF2-40B4-BE49-F238E27FC236}">
                <a16:creationId xmlns:a16="http://schemas.microsoft.com/office/drawing/2014/main" id="{FD0272DF-5937-98A3-B354-D5B5A7878570}"/>
              </a:ext>
            </a:extLst>
          </p:cNvPr>
          <p:cNvSpPr/>
          <p:nvPr/>
        </p:nvSpPr>
        <p:spPr>
          <a:xfrm>
            <a:off x="4988796" y="3959935"/>
            <a:ext cx="1548130" cy="211455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圆角矩形 12">
            <a:extLst>
              <a:ext uri="{FF2B5EF4-FFF2-40B4-BE49-F238E27FC236}">
                <a16:creationId xmlns:a16="http://schemas.microsoft.com/office/drawing/2014/main" id="{78F10C8B-0AB2-7F82-1BB6-21D99F2209CD}"/>
              </a:ext>
            </a:extLst>
          </p:cNvPr>
          <p:cNvSpPr/>
          <p:nvPr/>
        </p:nvSpPr>
        <p:spPr>
          <a:xfrm>
            <a:off x="2882501" y="5566485"/>
            <a:ext cx="1729105" cy="211455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44" name="直接箭头连接符 13">
            <a:extLst>
              <a:ext uri="{FF2B5EF4-FFF2-40B4-BE49-F238E27FC236}">
                <a16:creationId xmlns:a16="http://schemas.microsoft.com/office/drawing/2014/main" id="{0B036531-1EF7-34CF-4317-2DFB955DC38F}"/>
              </a:ext>
            </a:extLst>
          </p:cNvPr>
          <p:cNvCxnSpPr>
            <a:stCxn id="41" idx="3"/>
          </p:cNvCxnSpPr>
          <p:nvPr/>
        </p:nvCxnSpPr>
        <p:spPr>
          <a:xfrm flipV="1">
            <a:off x="4257911" y="3410025"/>
            <a:ext cx="2264410" cy="47371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45" name="直接箭头连接符 14">
            <a:extLst>
              <a:ext uri="{FF2B5EF4-FFF2-40B4-BE49-F238E27FC236}">
                <a16:creationId xmlns:a16="http://schemas.microsoft.com/office/drawing/2014/main" id="{6F20D740-AC31-4ED1-5BCD-411F35522C1E}"/>
              </a:ext>
            </a:extLst>
          </p:cNvPr>
          <p:cNvCxnSpPr/>
          <p:nvPr/>
        </p:nvCxnSpPr>
        <p:spPr>
          <a:xfrm flipV="1">
            <a:off x="4257911" y="3528135"/>
            <a:ext cx="1812290" cy="355600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6" name="文本框 15">
            <a:extLst>
              <a:ext uri="{FF2B5EF4-FFF2-40B4-BE49-F238E27FC236}">
                <a16:creationId xmlns:a16="http://schemas.microsoft.com/office/drawing/2014/main" id="{4D939B68-582D-A2AB-0C94-BD8047525106}"/>
              </a:ext>
            </a:extLst>
          </p:cNvPr>
          <p:cNvSpPr txBox="1"/>
          <p:nvPr/>
        </p:nvSpPr>
        <p:spPr>
          <a:xfrm>
            <a:off x="7798036" y="4459045"/>
            <a:ext cx="1856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server identity</a:t>
            </a:r>
          </a:p>
        </p:txBody>
      </p:sp>
      <p:cxnSp>
        <p:nvCxnSpPr>
          <p:cNvPr id="47" name="直接箭头连接符 16">
            <a:extLst>
              <a:ext uri="{FF2B5EF4-FFF2-40B4-BE49-F238E27FC236}">
                <a16:creationId xmlns:a16="http://schemas.microsoft.com/office/drawing/2014/main" id="{5310C574-4735-75AD-FFC6-003DE1EE4829}"/>
              </a:ext>
            </a:extLst>
          </p:cNvPr>
          <p:cNvCxnSpPr>
            <a:cxnSpLocks/>
          </p:cNvCxnSpPr>
          <p:nvPr/>
        </p:nvCxnSpPr>
        <p:spPr>
          <a:xfrm>
            <a:off x="6536926" y="4171390"/>
            <a:ext cx="1316355" cy="444500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8" name="文本框 17">
            <a:extLst>
              <a:ext uri="{FF2B5EF4-FFF2-40B4-BE49-F238E27FC236}">
                <a16:creationId xmlns:a16="http://schemas.microsoft.com/office/drawing/2014/main" id="{2037AE24-F96A-AD6C-38FA-7645AF134817}"/>
              </a:ext>
            </a:extLst>
          </p:cNvPr>
          <p:cNvSpPr txBox="1"/>
          <p:nvPr/>
        </p:nvSpPr>
        <p:spPr>
          <a:xfrm>
            <a:off x="5983759" y="3277068"/>
            <a:ext cx="1193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UDP</a:t>
            </a:r>
          </a:p>
        </p:txBody>
      </p:sp>
      <p:sp>
        <p:nvSpPr>
          <p:cNvPr id="49" name="文本框 20">
            <a:extLst>
              <a:ext uri="{FF2B5EF4-FFF2-40B4-BE49-F238E27FC236}">
                <a16:creationId xmlns:a16="http://schemas.microsoft.com/office/drawing/2014/main" id="{E309180E-E51C-8E7A-E6E6-E39BAA28311C}"/>
              </a:ext>
            </a:extLst>
          </p:cNvPr>
          <p:cNvSpPr txBox="1"/>
          <p:nvPr/>
        </p:nvSpPr>
        <p:spPr>
          <a:xfrm>
            <a:off x="303131" y="4615890"/>
            <a:ext cx="1856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service port (NTP)</a:t>
            </a:r>
          </a:p>
        </p:txBody>
      </p:sp>
      <p:cxnSp>
        <p:nvCxnSpPr>
          <p:cNvPr id="50" name="直接箭头连接符 26">
            <a:extLst>
              <a:ext uri="{FF2B5EF4-FFF2-40B4-BE49-F238E27FC236}">
                <a16:creationId xmlns:a16="http://schemas.microsoft.com/office/drawing/2014/main" id="{F4628A32-5422-4CB1-A0C1-D066CF005EB7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4611606" y="5672213"/>
            <a:ext cx="922655" cy="12382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1" name="文本框 27">
            <a:extLst>
              <a:ext uri="{FF2B5EF4-FFF2-40B4-BE49-F238E27FC236}">
                <a16:creationId xmlns:a16="http://schemas.microsoft.com/office/drawing/2014/main" id="{DDDCA825-8377-3209-CD60-0D2F58F59DB7}"/>
              </a:ext>
            </a:extLst>
          </p:cNvPr>
          <p:cNvSpPr txBox="1"/>
          <p:nvPr/>
        </p:nvSpPr>
        <p:spPr>
          <a:xfrm>
            <a:off x="5572043" y="5450962"/>
            <a:ext cx="2273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action permitted</a:t>
            </a:r>
          </a:p>
        </p:txBody>
      </p:sp>
      <p:sp>
        <p:nvSpPr>
          <p:cNvPr id="52" name="圆角矩形 2">
            <a:extLst>
              <a:ext uri="{FF2B5EF4-FFF2-40B4-BE49-F238E27FC236}">
                <a16:creationId xmlns:a16="http://schemas.microsoft.com/office/drawing/2014/main" id="{813583C6-2FEB-D34B-63E4-50306D230F0A}"/>
              </a:ext>
            </a:extLst>
          </p:cNvPr>
          <p:cNvSpPr/>
          <p:nvPr/>
        </p:nvSpPr>
        <p:spPr>
          <a:xfrm>
            <a:off x="2882501" y="4770830"/>
            <a:ext cx="1548130" cy="211455"/>
          </a:xfrm>
          <a:prstGeom prst="roundRect">
            <a:avLst/>
          </a:prstGeom>
          <a:noFill/>
          <a:ln w="2857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3" name="直接箭头连接符 6">
            <a:extLst>
              <a:ext uri="{FF2B5EF4-FFF2-40B4-BE49-F238E27FC236}">
                <a16:creationId xmlns:a16="http://schemas.microsoft.com/office/drawing/2014/main" id="{1D63D76C-C086-A1A0-D7C7-CA69B53F9397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1764266" y="4874970"/>
            <a:ext cx="1118235" cy="1588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4" name="Slide Number Placeholder 3">
            <a:extLst>
              <a:ext uri="{FF2B5EF4-FFF2-40B4-BE49-F238E27FC236}">
                <a16:creationId xmlns:a16="http://schemas.microsoft.com/office/drawing/2014/main" id="{E26391D8-B5A9-2D55-9260-7E3EA55F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9375D7-070A-4959-9224-FB5E66F2B1B3}" type="slidenum">
              <a:rPr lang="en-AU" b="1" smtClean="0">
                <a:solidFill>
                  <a:schemeClr val="tx1"/>
                </a:solidFill>
              </a:rPr>
              <a:t>2</a:t>
            </a:fld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30CB693F-E9EA-9E7F-53F2-DDBB72BA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6525"/>
            <a:ext cx="11593286" cy="1325563"/>
          </a:xfrm>
        </p:spPr>
        <p:txBody>
          <a:bodyPr>
            <a:normAutofit/>
          </a:bodyPr>
          <a:lstStyle/>
          <a:p>
            <a:r>
              <a:rPr lang="en-AU" sz="3200" dirty="0"/>
              <a:t>MUD</a:t>
            </a:r>
          </a:p>
        </p:txBody>
      </p:sp>
      <p:pic>
        <p:nvPicPr>
          <p:cNvPr id="56" name="Picture 55" descr="Text&#10;&#10;Description automatically generated">
            <a:extLst>
              <a:ext uri="{FF2B5EF4-FFF2-40B4-BE49-F238E27FC236}">
                <a16:creationId xmlns:a16="http://schemas.microsoft.com/office/drawing/2014/main" id="{F7A337CA-D72E-8607-ACAB-ED6A58B88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23" y="167621"/>
            <a:ext cx="8152290" cy="2014025"/>
          </a:xfrm>
          <a:prstGeom prst="rect">
            <a:avLst/>
          </a:prstGeom>
        </p:spPr>
      </p:pic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CD52CD43-BBCC-F518-144E-986125AEC738}"/>
              </a:ext>
            </a:extLst>
          </p:cNvPr>
          <p:cNvSpPr/>
          <p:nvPr/>
        </p:nvSpPr>
        <p:spPr bwMode="auto">
          <a:xfrm>
            <a:off x="5399690" y="1780008"/>
            <a:ext cx="5084379" cy="325727"/>
          </a:xfrm>
          <a:prstGeom prst="roundRect">
            <a:avLst/>
          </a:prstGeom>
          <a:solidFill>
            <a:schemeClr val="accent1">
              <a:alpha val="17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A9A26DF4-B2D4-D220-2319-3A9D0844680D}"/>
              </a:ext>
            </a:extLst>
          </p:cNvPr>
          <p:cNvSpPr/>
          <p:nvPr/>
        </p:nvSpPr>
        <p:spPr bwMode="auto">
          <a:xfrm>
            <a:off x="3877136" y="239703"/>
            <a:ext cx="4383995" cy="242252"/>
          </a:xfrm>
          <a:prstGeom prst="roundRect">
            <a:avLst/>
          </a:prstGeom>
          <a:solidFill>
            <a:schemeClr val="accent1">
              <a:alpha val="17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803BDE7-1BE0-6081-98CA-529986258834}"/>
              </a:ext>
            </a:extLst>
          </p:cNvPr>
          <p:cNvSpPr/>
          <p:nvPr/>
        </p:nvSpPr>
        <p:spPr bwMode="auto">
          <a:xfrm>
            <a:off x="10565308" y="1279831"/>
            <a:ext cx="1321904" cy="213354"/>
          </a:xfrm>
          <a:prstGeom prst="roundRect">
            <a:avLst/>
          </a:prstGeom>
          <a:solidFill>
            <a:schemeClr val="accent1">
              <a:alpha val="17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3029D922-C1B3-88B3-F70D-D565435D9AD9}"/>
              </a:ext>
            </a:extLst>
          </p:cNvPr>
          <p:cNvSpPr/>
          <p:nvPr/>
        </p:nvSpPr>
        <p:spPr bwMode="auto">
          <a:xfrm>
            <a:off x="10350062" y="430642"/>
            <a:ext cx="1537149" cy="256189"/>
          </a:xfrm>
          <a:prstGeom prst="roundRect">
            <a:avLst/>
          </a:prstGeom>
          <a:solidFill>
            <a:schemeClr val="accent1">
              <a:alpha val="17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29A2D3C0-0EC9-7FE6-5388-954A6304EACF}"/>
              </a:ext>
            </a:extLst>
          </p:cNvPr>
          <p:cNvSpPr/>
          <p:nvPr/>
        </p:nvSpPr>
        <p:spPr bwMode="auto">
          <a:xfrm>
            <a:off x="11012213" y="869771"/>
            <a:ext cx="894875" cy="213354"/>
          </a:xfrm>
          <a:prstGeom prst="roundRect">
            <a:avLst/>
          </a:prstGeom>
          <a:solidFill>
            <a:schemeClr val="accent1">
              <a:alpha val="17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1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6" grpId="0"/>
      <p:bldP spid="48" grpId="0"/>
      <p:bldP spid="49" grpId="0"/>
      <p:bldP spid="51" grpId="0"/>
      <p:bldP spid="52" grpId="0" bldLvl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9D32B-B772-A02B-9907-3FAA4C837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9375D7-070A-4959-9224-FB5E66F2B1B3}" type="slidenum">
              <a:rPr lang="en-AU" b="1" smtClean="0">
                <a:solidFill>
                  <a:schemeClr val="tx1"/>
                </a:solidFill>
              </a:rPr>
              <a:t>3</a:t>
            </a:fld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C0EA41-8666-2A23-A635-B8CBFD1D2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6525"/>
            <a:ext cx="11593286" cy="1325563"/>
          </a:xfrm>
        </p:spPr>
        <p:txBody>
          <a:bodyPr>
            <a:normAutofit/>
          </a:bodyPr>
          <a:lstStyle/>
          <a:p>
            <a:r>
              <a:rPr lang="en-AU" sz="3200" dirty="0"/>
              <a:t>SBOM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13A7AD13-FE43-D7D0-B83C-65F4C517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 b="15472"/>
          <a:stretch/>
        </p:blipFill>
        <p:spPr>
          <a:xfrm>
            <a:off x="4650042" y="23004"/>
            <a:ext cx="7509001" cy="169100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04241E-BE3A-0B6E-A2FA-6D65BF1B1979}"/>
              </a:ext>
            </a:extLst>
          </p:cNvPr>
          <p:cNvSpPr/>
          <p:nvPr/>
        </p:nvSpPr>
        <p:spPr bwMode="auto">
          <a:xfrm>
            <a:off x="4650042" y="241572"/>
            <a:ext cx="1639334" cy="184128"/>
          </a:xfrm>
          <a:prstGeom prst="roundRect">
            <a:avLst/>
          </a:prstGeom>
          <a:solidFill>
            <a:schemeClr val="accent1">
              <a:alpha val="17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173B3BA-7454-4FAB-BCED-D178F339398D}"/>
              </a:ext>
            </a:extLst>
          </p:cNvPr>
          <p:cNvSpPr/>
          <p:nvPr/>
        </p:nvSpPr>
        <p:spPr bwMode="auto">
          <a:xfrm>
            <a:off x="4887310" y="1346610"/>
            <a:ext cx="6617744" cy="370174"/>
          </a:xfrm>
          <a:prstGeom prst="roundRect">
            <a:avLst/>
          </a:prstGeom>
          <a:solidFill>
            <a:schemeClr val="accent1">
              <a:alpha val="17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E49F15-9B9D-F581-B291-0A671F6A82A4}"/>
              </a:ext>
            </a:extLst>
          </p:cNvPr>
          <p:cNvSpPr/>
          <p:nvPr/>
        </p:nvSpPr>
        <p:spPr bwMode="auto">
          <a:xfrm>
            <a:off x="10251618" y="260157"/>
            <a:ext cx="1566091" cy="184128"/>
          </a:xfrm>
          <a:prstGeom prst="roundRect">
            <a:avLst/>
          </a:prstGeom>
          <a:solidFill>
            <a:schemeClr val="accent1">
              <a:alpha val="17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80F2F3A-0954-861F-331E-AA7C0DB0FECB}"/>
              </a:ext>
            </a:extLst>
          </p:cNvPr>
          <p:cNvSpPr/>
          <p:nvPr/>
        </p:nvSpPr>
        <p:spPr bwMode="auto">
          <a:xfrm>
            <a:off x="11118723" y="607754"/>
            <a:ext cx="698986" cy="184128"/>
          </a:xfrm>
          <a:prstGeom prst="roundRect">
            <a:avLst/>
          </a:prstGeom>
          <a:solidFill>
            <a:schemeClr val="accent1">
              <a:alpha val="17000"/>
            </a:schemeClr>
          </a:solidFill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内容占位符 6">
            <a:extLst>
              <a:ext uri="{FF2B5EF4-FFF2-40B4-BE49-F238E27FC236}">
                <a16:creationId xmlns:a16="http://schemas.microsoft.com/office/drawing/2014/main" id="{201CD4BA-BF0F-A126-05DA-2353DABD7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15" y="1912658"/>
            <a:ext cx="5248275" cy="1691005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AC6FB463-DF86-39BD-F357-2460AEF05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" y="3724313"/>
            <a:ext cx="5271770" cy="233489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BC8B391-69B2-283B-ED50-34588133B30E}"/>
              </a:ext>
            </a:extLst>
          </p:cNvPr>
          <p:cNvSpPr/>
          <p:nvPr/>
        </p:nvSpPr>
        <p:spPr bwMode="auto">
          <a:xfrm>
            <a:off x="570231" y="2248211"/>
            <a:ext cx="1047464" cy="178129"/>
          </a:xfrm>
          <a:prstGeom prst="roundRect">
            <a:avLst/>
          </a:prstGeom>
          <a:noFill/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33CDF63A-3E5A-A346-BADB-83D7108C92C3}"/>
              </a:ext>
            </a:extLst>
          </p:cNvPr>
          <p:cNvSpPr/>
          <p:nvPr/>
        </p:nvSpPr>
        <p:spPr bwMode="auto">
          <a:xfrm>
            <a:off x="570230" y="2852458"/>
            <a:ext cx="2015490" cy="178435"/>
          </a:xfrm>
          <a:prstGeom prst="roundRect">
            <a:avLst/>
          </a:prstGeom>
          <a:noFill/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0DFFF9BA-B6DC-9B1C-E467-DA96E1D7A56B}"/>
              </a:ext>
            </a:extLst>
          </p:cNvPr>
          <p:cNvSpPr/>
          <p:nvPr/>
        </p:nvSpPr>
        <p:spPr bwMode="auto">
          <a:xfrm>
            <a:off x="570230" y="3864648"/>
            <a:ext cx="1259205" cy="178435"/>
          </a:xfrm>
          <a:prstGeom prst="roundRect">
            <a:avLst/>
          </a:prstGeom>
          <a:noFill/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19D37979-D171-FF20-B2E2-B74F5A3D5A69}"/>
              </a:ext>
            </a:extLst>
          </p:cNvPr>
          <p:cNvSpPr/>
          <p:nvPr/>
        </p:nvSpPr>
        <p:spPr bwMode="auto">
          <a:xfrm>
            <a:off x="570230" y="4251998"/>
            <a:ext cx="1047750" cy="128905"/>
          </a:xfrm>
          <a:prstGeom prst="roundRect">
            <a:avLst/>
          </a:prstGeom>
          <a:noFill/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05F6CDFD-52BC-ABF3-8B88-71C2B2C4BC9D}"/>
              </a:ext>
            </a:extLst>
          </p:cNvPr>
          <p:cNvSpPr/>
          <p:nvPr/>
        </p:nvSpPr>
        <p:spPr bwMode="auto">
          <a:xfrm>
            <a:off x="570230" y="4639348"/>
            <a:ext cx="2511929" cy="102344"/>
          </a:xfrm>
          <a:prstGeom prst="roundRect">
            <a:avLst/>
          </a:prstGeom>
          <a:noFill/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ounded Rectangle 14">
            <a:extLst>
              <a:ext uri="{FF2B5EF4-FFF2-40B4-BE49-F238E27FC236}">
                <a16:creationId xmlns:a16="http://schemas.microsoft.com/office/drawing/2014/main" id="{D7E05A39-B662-C211-C9E6-F5F06F118E52}"/>
              </a:ext>
            </a:extLst>
          </p:cNvPr>
          <p:cNvSpPr/>
          <p:nvPr/>
        </p:nvSpPr>
        <p:spPr bwMode="auto">
          <a:xfrm>
            <a:off x="570230" y="5441353"/>
            <a:ext cx="2334895" cy="178435"/>
          </a:xfrm>
          <a:prstGeom prst="roundRect">
            <a:avLst/>
          </a:prstGeom>
          <a:noFill/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901FCC24-D65F-6FEE-84E7-C3525C1328A5}"/>
              </a:ext>
            </a:extLst>
          </p:cNvPr>
          <p:cNvSpPr/>
          <p:nvPr/>
        </p:nvSpPr>
        <p:spPr bwMode="auto">
          <a:xfrm>
            <a:off x="570230" y="4403872"/>
            <a:ext cx="1587500" cy="128905"/>
          </a:xfrm>
          <a:prstGeom prst="roundRect">
            <a:avLst/>
          </a:prstGeom>
          <a:noFill/>
          <a:ln w="9525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•"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文本框 2">
            <a:extLst>
              <a:ext uri="{FF2B5EF4-FFF2-40B4-BE49-F238E27FC236}">
                <a16:creationId xmlns:a16="http://schemas.microsoft.com/office/drawing/2014/main" id="{6A4D25FF-316C-698D-8D25-F5568589FC38}"/>
              </a:ext>
            </a:extLst>
          </p:cNvPr>
          <p:cNvSpPr txBox="1"/>
          <p:nvPr/>
        </p:nvSpPr>
        <p:spPr>
          <a:xfrm>
            <a:off x="2411094" y="2141856"/>
            <a:ext cx="1323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Version</a:t>
            </a:r>
            <a:endParaRPr lang="zh-CN" altLang="en-US" dirty="0"/>
          </a:p>
        </p:txBody>
      </p:sp>
      <p:sp>
        <p:nvSpPr>
          <p:cNvPr id="23" name="文本框 4">
            <a:extLst>
              <a:ext uri="{FF2B5EF4-FFF2-40B4-BE49-F238E27FC236}">
                <a16:creationId xmlns:a16="http://schemas.microsoft.com/office/drawing/2014/main" id="{1E99B871-593A-BC91-9610-3551ECD93614}"/>
              </a:ext>
            </a:extLst>
          </p:cNvPr>
          <p:cNvSpPr txBox="1"/>
          <p:nvPr/>
        </p:nvSpPr>
        <p:spPr>
          <a:xfrm>
            <a:off x="3767455" y="3834803"/>
            <a:ext cx="1323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Version</a:t>
            </a:r>
            <a:endParaRPr lang="zh-CN" altLang="en-US" dirty="0"/>
          </a:p>
        </p:txBody>
      </p:sp>
      <p:cxnSp>
        <p:nvCxnSpPr>
          <p:cNvPr id="24" name="直接箭头连接符 5">
            <a:extLst>
              <a:ext uri="{FF2B5EF4-FFF2-40B4-BE49-F238E27FC236}">
                <a16:creationId xmlns:a16="http://schemas.microsoft.com/office/drawing/2014/main" id="{9BEFE29F-1798-2B75-1684-C4E52B25C6E7}"/>
              </a:ext>
            </a:extLst>
          </p:cNvPr>
          <p:cNvCxnSpPr/>
          <p:nvPr/>
        </p:nvCxnSpPr>
        <p:spPr>
          <a:xfrm flipV="1">
            <a:off x="1638256" y="2316368"/>
            <a:ext cx="819150" cy="24765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5" name="直接箭头连接符 17">
            <a:extLst>
              <a:ext uri="{FF2B5EF4-FFF2-40B4-BE49-F238E27FC236}">
                <a16:creationId xmlns:a16="http://schemas.microsoft.com/office/drawing/2014/main" id="{5A555B0A-4309-44CE-348F-CD15BCC8A3A2}"/>
              </a:ext>
            </a:extLst>
          </p:cNvPr>
          <p:cNvCxnSpPr>
            <a:cxnSpLocks/>
          </p:cNvCxnSpPr>
          <p:nvPr/>
        </p:nvCxnSpPr>
        <p:spPr>
          <a:xfrm flipV="1">
            <a:off x="1617695" y="4049433"/>
            <a:ext cx="2230405" cy="202565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6" name="文本框 18">
            <a:extLst>
              <a:ext uri="{FF2B5EF4-FFF2-40B4-BE49-F238E27FC236}">
                <a16:creationId xmlns:a16="http://schemas.microsoft.com/office/drawing/2014/main" id="{5E054503-AAA1-13A6-70E5-5698AB6D9991}"/>
              </a:ext>
            </a:extLst>
          </p:cNvPr>
          <p:cNvSpPr txBox="1"/>
          <p:nvPr/>
        </p:nvSpPr>
        <p:spPr>
          <a:xfrm>
            <a:off x="3322320" y="2757843"/>
            <a:ext cx="1990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Author name</a:t>
            </a:r>
            <a:endParaRPr lang="zh-CN" altLang="en-US"/>
          </a:p>
        </p:txBody>
      </p:sp>
      <p:cxnSp>
        <p:nvCxnSpPr>
          <p:cNvPr id="27" name="直接箭头连接符 19">
            <a:extLst>
              <a:ext uri="{FF2B5EF4-FFF2-40B4-BE49-F238E27FC236}">
                <a16:creationId xmlns:a16="http://schemas.microsoft.com/office/drawing/2014/main" id="{B036E790-535A-6CA7-72CD-83E5905C1F79}"/>
              </a:ext>
            </a:extLst>
          </p:cNvPr>
          <p:cNvCxnSpPr/>
          <p:nvPr/>
        </p:nvCxnSpPr>
        <p:spPr>
          <a:xfrm flipV="1">
            <a:off x="2621904" y="2960726"/>
            <a:ext cx="625475" cy="11430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8" name="文本框 20">
            <a:extLst>
              <a:ext uri="{FF2B5EF4-FFF2-40B4-BE49-F238E27FC236}">
                <a16:creationId xmlns:a16="http://schemas.microsoft.com/office/drawing/2014/main" id="{5CF179E4-0D31-C8AE-E878-CE1D7D035E1C}"/>
              </a:ext>
            </a:extLst>
          </p:cNvPr>
          <p:cNvSpPr txBox="1"/>
          <p:nvPr/>
        </p:nvSpPr>
        <p:spPr>
          <a:xfrm>
            <a:off x="3791148" y="4180243"/>
            <a:ext cx="199072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latinLnBrk="0">
              <a:lnSpc>
                <a:spcPct val="150000"/>
              </a:lnSpc>
              <a:buClr>
                <a:srgbClr val="C99C60"/>
              </a:buClr>
              <a:buSzPct val="75000"/>
              <a:buFont typeface="Wingdings" panose="05000000000000000000" charset="0"/>
              <a:buNone/>
            </a:pPr>
            <a:r>
              <a:rPr lang="en-US" altLang="en-AU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Supplier name</a:t>
            </a:r>
            <a:endParaRPr lang="zh-CN" altLang="en-US" dirty="0"/>
          </a:p>
        </p:txBody>
      </p:sp>
      <p:cxnSp>
        <p:nvCxnSpPr>
          <p:cNvPr id="29" name="直接箭头连接符 21">
            <a:extLst>
              <a:ext uri="{FF2B5EF4-FFF2-40B4-BE49-F238E27FC236}">
                <a16:creationId xmlns:a16="http://schemas.microsoft.com/office/drawing/2014/main" id="{F54CAA81-0434-E03C-2F1B-8AC4B5B21D66}"/>
              </a:ext>
            </a:extLst>
          </p:cNvPr>
          <p:cNvCxnSpPr>
            <a:cxnSpLocks/>
          </p:cNvCxnSpPr>
          <p:nvPr/>
        </p:nvCxnSpPr>
        <p:spPr>
          <a:xfrm>
            <a:off x="2157730" y="4468533"/>
            <a:ext cx="1709420" cy="0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0" name="文本框 22">
            <a:extLst>
              <a:ext uri="{FF2B5EF4-FFF2-40B4-BE49-F238E27FC236}">
                <a16:creationId xmlns:a16="http://schemas.microsoft.com/office/drawing/2014/main" id="{D3DE1F71-C49C-701F-D80F-08B69EC607D4}"/>
              </a:ext>
            </a:extLst>
          </p:cNvPr>
          <p:cNvSpPr txBox="1"/>
          <p:nvPr/>
        </p:nvSpPr>
        <p:spPr>
          <a:xfrm>
            <a:off x="3228340" y="4697007"/>
            <a:ext cx="258064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latinLnBrk="0">
              <a:lnSpc>
                <a:spcPct val="150000"/>
              </a:lnSpc>
              <a:buClr>
                <a:srgbClr val="C99C60"/>
              </a:buClr>
              <a:buSzPct val="75000"/>
              <a:buFont typeface="Wingdings" panose="05000000000000000000" charset="0"/>
              <a:buNone/>
            </a:pPr>
            <a:r>
              <a:rPr lang="en-AU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Relationship</a:t>
            </a:r>
            <a:endParaRPr lang="zh-CN" altLang="en-US" dirty="0"/>
          </a:p>
        </p:txBody>
      </p:sp>
      <p:sp>
        <p:nvSpPr>
          <p:cNvPr id="31" name="文本框 23">
            <a:extLst>
              <a:ext uri="{FF2B5EF4-FFF2-40B4-BE49-F238E27FC236}">
                <a16:creationId xmlns:a16="http://schemas.microsoft.com/office/drawing/2014/main" id="{5F0414F3-1857-CB20-11C8-E6435F1A38D2}"/>
              </a:ext>
            </a:extLst>
          </p:cNvPr>
          <p:cNvSpPr txBox="1"/>
          <p:nvPr/>
        </p:nvSpPr>
        <p:spPr>
          <a:xfrm>
            <a:off x="3324181" y="5600594"/>
            <a:ext cx="242824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latinLnBrk="0">
              <a:lnSpc>
                <a:spcPct val="150000"/>
              </a:lnSpc>
              <a:buClr>
                <a:srgbClr val="C99C60"/>
              </a:buClr>
              <a:buSzPct val="75000"/>
              <a:buFont typeface="Wingdings" panose="05000000000000000000" charset="0"/>
              <a:buNone/>
            </a:pPr>
            <a:r>
              <a:rPr lang="en-AU" kern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+mn-ea"/>
              </a:rPr>
              <a:t>Component Hash</a:t>
            </a:r>
            <a:endParaRPr lang="zh-CN" altLang="en-US" dirty="0"/>
          </a:p>
        </p:txBody>
      </p:sp>
      <p:cxnSp>
        <p:nvCxnSpPr>
          <p:cNvPr id="32" name="直接箭头连接符 24">
            <a:extLst>
              <a:ext uri="{FF2B5EF4-FFF2-40B4-BE49-F238E27FC236}">
                <a16:creationId xmlns:a16="http://schemas.microsoft.com/office/drawing/2014/main" id="{F271B267-542D-2491-5A31-F4EACDAC713A}"/>
              </a:ext>
            </a:extLst>
          </p:cNvPr>
          <p:cNvCxnSpPr/>
          <p:nvPr/>
        </p:nvCxnSpPr>
        <p:spPr>
          <a:xfrm>
            <a:off x="3082159" y="4711048"/>
            <a:ext cx="217805" cy="214630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3" name="直接箭头连接符 25">
            <a:extLst>
              <a:ext uri="{FF2B5EF4-FFF2-40B4-BE49-F238E27FC236}">
                <a16:creationId xmlns:a16="http://schemas.microsoft.com/office/drawing/2014/main" id="{7374C649-7395-9705-C96E-87B4767E1A79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905125" y="5530571"/>
            <a:ext cx="502920" cy="320992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4" name="文本框 26">
            <a:extLst>
              <a:ext uri="{FF2B5EF4-FFF2-40B4-BE49-F238E27FC236}">
                <a16:creationId xmlns:a16="http://schemas.microsoft.com/office/drawing/2014/main" id="{E8FB398B-6A52-CDC2-BB57-008DBBE9DD36}"/>
              </a:ext>
            </a:extLst>
          </p:cNvPr>
          <p:cNvSpPr txBox="1"/>
          <p:nvPr/>
        </p:nvSpPr>
        <p:spPr>
          <a:xfrm>
            <a:off x="2320289" y="3411576"/>
            <a:ext cx="2676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Component name</a:t>
            </a:r>
          </a:p>
        </p:txBody>
      </p:sp>
      <p:cxnSp>
        <p:nvCxnSpPr>
          <p:cNvPr id="35" name="直接箭头连接符 27">
            <a:extLst>
              <a:ext uri="{FF2B5EF4-FFF2-40B4-BE49-F238E27FC236}">
                <a16:creationId xmlns:a16="http://schemas.microsoft.com/office/drawing/2014/main" id="{623B5648-EA9B-91E4-72F5-8B52C0B235A7}"/>
              </a:ext>
            </a:extLst>
          </p:cNvPr>
          <p:cNvCxnSpPr/>
          <p:nvPr/>
        </p:nvCxnSpPr>
        <p:spPr>
          <a:xfrm flipV="1">
            <a:off x="1829435" y="3665822"/>
            <a:ext cx="596900" cy="259080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65976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bldLvl="0" animBg="1"/>
      <p:bldP spid="19" grpId="0" bldLvl="0" animBg="1"/>
      <p:bldP spid="20" grpId="0" animBg="1"/>
      <p:bldP spid="21" grpId="0" animBg="1"/>
      <p:bldP spid="22" grpId="0"/>
      <p:bldP spid="23" grpId="0"/>
      <p:bldP spid="26" grpId="0"/>
      <p:bldP spid="28" grpId="0"/>
      <p:bldP spid="30" grpId="0"/>
      <p:bldP spid="31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D7CC2-83BC-A3E0-993C-19BFE458C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6525"/>
            <a:ext cx="11593286" cy="1325563"/>
          </a:xfrm>
        </p:spPr>
        <p:txBody>
          <a:bodyPr>
            <a:normAutofit/>
          </a:bodyPr>
          <a:lstStyle/>
          <a:p>
            <a:r>
              <a:rPr lang="en-AU" sz="3200" dirty="0"/>
              <a:t>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56C3-C17D-3E7E-ABCA-B9F9C038C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1399592"/>
            <a:ext cx="11641494" cy="468529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Network protocols, like HTTP, NTP, TLS, DNS, are vital to communications and operations</a:t>
            </a:r>
            <a:endParaRPr lang="en-US" sz="2400" dirty="0">
              <a:solidFill>
                <a:srgbClr val="1E4B9E"/>
              </a:solidFill>
            </a:endParaRPr>
          </a:p>
          <a:p>
            <a:pPr marL="5733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lack of systematic and </a:t>
            </a:r>
            <a:r>
              <a:rPr lang="en-US" sz="2000" i="1" dirty="0">
                <a:solidFill>
                  <a:srgbClr val="1E4B9E"/>
                </a:solidFill>
              </a:rPr>
              <a:t>generalized</a:t>
            </a:r>
            <a:r>
              <a:rPr lang="en-US" sz="2000" dirty="0"/>
              <a:t> visibility</a:t>
            </a:r>
            <a:endParaRPr lang="en-US" sz="2000" i="1" dirty="0">
              <a:solidFill>
                <a:srgbClr val="1E4B9E"/>
              </a:solidFill>
            </a:endParaRPr>
          </a:p>
          <a:p>
            <a:pPr marL="573300" lvl="1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Existing intrusion detection systems often: </a:t>
            </a:r>
          </a:p>
          <a:p>
            <a:pPr marL="687600" lvl="1" indent="-4572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6876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Rely on transport-layer port numbers to define protocols</a:t>
            </a:r>
          </a:p>
          <a:p>
            <a:pPr marL="1144800" lvl="2" indent="-457200">
              <a:buFont typeface="Wingdings" panose="05000000000000000000" pitchFamily="2" charset="2"/>
              <a:buChar char="Ø"/>
            </a:pPr>
            <a:r>
              <a:rPr lang="en-US" sz="1600" dirty="0"/>
              <a:t>TCP/80 for HTTP</a:t>
            </a:r>
          </a:p>
          <a:p>
            <a:pPr marL="1144800" lvl="2" indent="-457200">
              <a:buFont typeface="Wingdings" panose="05000000000000000000" pitchFamily="2" charset="2"/>
              <a:buChar char="Ø"/>
            </a:pPr>
            <a:r>
              <a:rPr lang="en-US" sz="1600" dirty="0"/>
              <a:t>UDP/123 for NTP</a:t>
            </a:r>
          </a:p>
          <a:p>
            <a:pPr marL="687600" lvl="1" indent="-4572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6876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Utilize proprietary signatures to inspect content of certain protocols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</a:rPr>
              <a:t>Our objectives</a:t>
            </a:r>
          </a:p>
          <a:p>
            <a:pPr marL="687600" lvl="1" indent="-457200">
              <a:buFont typeface="Wingdings" panose="05000000000000000000" pitchFamily="2" charset="2"/>
              <a:buChar char="Ø"/>
            </a:pPr>
            <a:r>
              <a:rPr lang="en-US" sz="2000" dirty="0"/>
              <a:t>systematically </a:t>
            </a:r>
            <a:r>
              <a:rPr lang="en-US" sz="2100" i="1" dirty="0">
                <a:solidFill>
                  <a:srgbClr val="1E4B9E"/>
                </a:solidFill>
              </a:rPr>
              <a:t>specifying</a:t>
            </a:r>
            <a:r>
              <a:rPr lang="en-US" sz="2000" dirty="0"/>
              <a:t> and analyzing the </a:t>
            </a:r>
            <a:r>
              <a:rPr lang="en-US" sz="2100" i="1" dirty="0">
                <a:solidFill>
                  <a:srgbClr val="1E4B9E"/>
                </a:solidFill>
              </a:rPr>
              <a:t>characteristics</a:t>
            </a:r>
            <a:r>
              <a:rPr lang="en-US" sz="2000" dirty="0"/>
              <a:t> and security </a:t>
            </a:r>
            <a:r>
              <a:rPr lang="en-US" sz="2100" i="1" dirty="0">
                <a:solidFill>
                  <a:srgbClr val="1E4B9E"/>
                </a:solidFill>
              </a:rPr>
              <a:t>parameters</a:t>
            </a:r>
            <a:r>
              <a:rPr lang="en-US" sz="2000" dirty="0"/>
              <a:t> of various communication </a:t>
            </a:r>
            <a:r>
              <a:rPr lang="en-US" sz="2100" i="1" dirty="0">
                <a:solidFill>
                  <a:srgbClr val="1E4B9E"/>
                </a:solidFill>
              </a:rPr>
              <a:t>protocols</a:t>
            </a:r>
          </a:p>
          <a:p>
            <a:endParaRPr lang="en-AU" sz="24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38F6987-892E-CEC0-4E88-71D1E96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9375D7-070A-4959-9224-FB5E66F2B1B3}" type="slidenum">
              <a:rPr lang="en-AU" b="1" smtClean="0">
                <a:solidFill>
                  <a:schemeClr val="tx1"/>
                </a:solidFill>
              </a:rPr>
              <a:t>4</a:t>
            </a:fld>
            <a:endParaRPr lang="en-A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0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D7CC2-83BC-A3E0-993C-19BFE458C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6525"/>
            <a:ext cx="11593286" cy="1325563"/>
          </a:xfrm>
        </p:spPr>
        <p:txBody>
          <a:bodyPr>
            <a:normAutofit/>
          </a:bodyPr>
          <a:lstStyle/>
          <a:p>
            <a:r>
              <a:rPr lang="en-AU" sz="3200" dirty="0"/>
              <a:t>Intuitions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56C3-C17D-3E7E-ABCA-B9F9C038C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1399592"/>
            <a:ext cx="11641494" cy="4685296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HTTP attributes (req &amp; resp)</a:t>
            </a:r>
            <a:endParaRPr lang="en-US" sz="2400" dirty="0">
              <a:solidFill>
                <a:srgbClr val="1E4B9E"/>
              </a:solidFill>
            </a:endParaRPr>
          </a:p>
          <a:p>
            <a:pPr marL="5733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“</a:t>
            </a:r>
            <a:r>
              <a:rPr lang="en-US" b="1" dirty="0">
                <a:solidFill>
                  <a:srgbClr val="1E4B9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user-agent</a:t>
            </a:r>
            <a:r>
              <a:rPr lang="en-US" sz="2000" dirty="0"/>
              <a:t>” (</a:t>
            </a:r>
            <a:r>
              <a:rPr lang="en-US" sz="2000" i="1" dirty="0"/>
              <a:t>e.g.</a:t>
            </a:r>
            <a:r>
              <a:rPr lang="en-US" sz="2000" dirty="0"/>
              <a:t>, Mozilla/5.0, Microsoft-Windows, kindle/2.0)</a:t>
            </a:r>
          </a:p>
          <a:p>
            <a:pPr marL="5733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“</a:t>
            </a:r>
            <a:r>
              <a:rPr lang="en-US" sz="2000" b="1" dirty="0">
                <a:solidFill>
                  <a:srgbClr val="1E4B9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request-version</a:t>
            </a:r>
            <a:r>
              <a:rPr lang="en-US" sz="2000" dirty="0"/>
              <a:t>” specifies the message format (</a:t>
            </a:r>
            <a:r>
              <a:rPr lang="en-US" sz="2000" i="1" dirty="0"/>
              <a:t>e.g.</a:t>
            </a:r>
            <a:r>
              <a:rPr lang="en-US" sz="2000" dirty="0"/>
              <a:t>, v1.0, v1.1, v2.0)</a:t>
            </a:r>
          </a:p>
          <a:p>
            <a:pPr marL="5733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“</a:t>
            </a:r>
            <a:r>
              <a:rPr lang="en-US" sz="2100" b="1" dirty="0">
                <a:solidFill>
                  <a:srgbClr val="1E4B9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lang="en-US" sz="2000" dirty="0"/>
              <a:t>” (</a:t>
            </a:r>
            <a:r>
              <a:rPr lang="en-US" sz="2000" i="1" dirty="0"/>
              <a:t>e.g.</a:t>
            </a:r>
            <a:r>
              <a:rPr lang="en-US" sz="2000" dirty="0"/>
              <a:t>, GET, POST)</a:t>
            </a:r>
          </a:p>
          <a:p>
            <a:pPr marL="5733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“</a:t>
            </a:r>
            <a:r>
              <a:rPr lang="en-US" sz="2000" b="1" dirty="0">
                <a:solidFill>
                  <a:srgbClr val="1E4B9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host</a:t>
            </a:r>
            <a:r>
              <a:rPr lang="en-US" sz="2000" dirty="0"/>
              <a:t>”: address and port number</a:t>
            </a:r>
          </a:p>
          <a:p>
            <a:pPr marL="5733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“</a:t>
            </a:r>
            <a:r>
              <a:rPr lang="en-US" sz="2100" b="1" dirty="0">
                <a:solidFill>
                  <a:srgbClr val="1E4B9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authentication-type</a:t>
            </a:r>
            <a:r>
              <a:rPr lang="en-US" sz="2000" dirty="0"/>
              <a:t>” &amp; “</a:t>
            </a:r>
            <a:r>
              <a:rPr lang="en-US" sz="2100" b="1" dirty="0">
                <a:solidFill>
                  <a:srgbClr val="1E4B9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authentication-credential</a:t>
            </a:r>
            <a:r>
              <a:rPr lang="en-US" sz="2000" dirty="0"/>
              <a:t>”</a:t>
            </a:r>
          </a:p>
          <a:p>
            <a:pPr marL="5733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573300" lvl="1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573300" lvl="1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TLS attributes</a:t>
            </a:r>
          </a:p>
          <a:p>
            <a:pPr marL="687600" lvl="1" indent="-4572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687600" lvl="1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“</a:t>
            </a:r>
            <a:r>
              <a:rPr lang="en-US" b="1" dirty="0">
                <a:solidFill>
                  <a:srgbClr val="1E4B9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client/server-hello-version</a:t>
            </a:r>
            <a:r>
              <a:rPr lang="en-US" sz="2000" dirty="0"/>
              <a:t>” (</a:t>
            </a:r>
            <a:r>
              <a:rPr lang="en-US" sz="2000" i="1" dirty="0"/>
              <a:t>e.g.</a:t>
            </a:r>
            <a:r>
              <a:rPr lang="en-US" sz="2000" dirty="0"/>
              <a:t>, v1.0, v1.1, v1.2, v1.3) </a:t>
            </a:r>
          </a:p>
          <a:p>
            <a:pPr marL="687600" lvl="1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“</a:t>
            </a:r>
            <a:r>
              <a:rPr lang="en-US" b="1" dirty="0">
                <a:solidFill>
                  <a:srgbClr val="1E4B9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client/server-hello-cipher-suites</a:t>
            </a:r>
            <a:r>
              <a:rPr lang="en-US" sz="2000" dirty="0"/>
              <a:t>” (e.g., </a:t>
            </a:r>
            <a:r>
              <a:rPr lang="en-AU" sz="2100" dirty="0"/>
              <a:t>hex code 0xc014 </a:t>
            </a:r>
            <a:r>
              <a:rPr lang="en-AU" sz="2000" dirty="0"/>
              <a:t>indicates TLS ECDHE RSA WITH AES 256 CBC SHA</a:t>
            </a:r>
            <a:r>
              <a:rPr lang="en-US" sz="2000" dirty="0"/>
              <a:t>)</a:t>
            </a:r>
          </a:p>
          <a:p>
            <a:pPr marL="687600" lvl="1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“</a:t>
            </a:r>
            <a:r>
              <a:rPr lang="en-US" b="1" dirty="0">
                <a:solidFill>
                  <a:srgbClr val="1E4B9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server-hello-certificate</a:t>
            </a:r>
            <a:r>
              <a:rPr lang="en-US" sz="2000" dirty="0"/>
              <a:t>”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38F6987-892E-CEC0-4E88-71D1E96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9375D7-070A-4959-9224-FB5E66F2B1B3}" type="slidenum">
              <a:rPr lang="en-AU" b="1" smtClean="0">
                <a:solidFill>
                  <a:schemeClr val="tx1"/>
                </a:solidFill>
              </a:rPr>
              <a:t>5</a:t>
            </a:fld>
            <a:endParaRPr lang="en-A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5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D7CC2-83BC-A3E0-993C-19BFE458C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6525"/>
            <a:ext cx="11593286" cy="1325563"/>
          </a:xfrm>
        </p:spPr>
        <p:txBody>
          <a:bodyPr>
            <a:normAutofit/>
          </a:bodyPr>
          <a:lstStyle/>
          <a:p>
            <a:r>
              <a:rPr lang="en-AU" sz="3200" dirty="0"/>
              <a:t>Our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56C3-C17D-3E7E-ABCA-B9F9C038C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57" y="1399592"/>
            <a:ext cx="11641494" cy="468529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We manually analyze packet traces of ten commercial IoT device types, </a:t>
            </a:r>
          </a:p>
          <a:p>
            <a:pPr marL="5733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focusing on two representative standard protocols: TLS (TCP/443) and HTTP (TCP/80)</a:t>
            </a:r>
          </a:p>
          <a:p>
            <a:pPr marL="5733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highlighting device specific fingerprints, and </a:t>
            </a:r>
          </a:p>
          <a:p>
            <a:pPr marL="1030500" lvl="2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vulnerabilities in the parameters of these protocols</a:t>
            </a:r>
          </a:p>
          <a:p>
            <a:pPr marL="573300" lvl="1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/>
              <a:t>We develop a common model to describe signatures that help with the systematic analysis of protocols even communicated via non-standard ports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AU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2400" dirty="0"/>
              <a:t>We evaluate the efficacy of our data models for six protocols </a:t>
            </a:r>
          </a:p>
          <a:p>
            <a:pPr marL="573300" lvl="1" indent="-342900">
              <a:buFont typeface="Wingdings" panose="05000000000000000000" pitchFamily="2" charset="2"/>
              <a:buChar char="Ø"/>
            </a:pPr>
            <a:r>
              <a:rPr lang="en-AU" sz="2000" dirty="0"/>
              <a:t>TLS, HTTP, DNS, NTP, DHCP, and SSDP</a:t>
            </a:r>
          </a:p>
          <a:p>
            <a:pPr marL="573300" lvl="1" indent="-342900">
              <a:buFont typeface="Wingdings" panose="05000000000000000000" pitchFamily="2" charset="2"/>
              <a:buChar char="Ø"/>
            </a:pPr>
            <a:r>
              <a:rPr lang="en-AU" sz="2000" dirty="0"/>
              <a:t>representing 97% of IoT network </a:t>
            </a:r>
            <a:r>
              <a:rPr lang="en-AU" sz="2000" dirty="0" err="1"/>
              <a:t>behaviors</a:t>
            </a:r>
            <a:r>
              <a:rPr lang="en-AU" sz="2000" dirty="0"/>
              <a:t> in our traffic traces</a:t>
            </a:r>
          </a:p>
          <a:p>
            <a:pPr marL="573300" lvl="1" indent="-342900">
              <a:buFont typeface="Wingdings" panose="05000000000000000000" pitchFamily="2" charset="2"/>
              <a:buChar char="Ø"/>
            </a:pPr>
            <a:r>
              <a:rPr lang="en-AU" sz="2000" dirty="0"/>
              <a:t>draw insights into violations of security best-practices across protocols and device types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AU" sz="2400" dirty="0"/>
          </a:p>
          <a:p>
            <a:endParaRPr lang="en-AU" sz="2400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38F6987-892E-CEC0-4E88-71D1E96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09375D7-070A-4959-9224-FB5E66F2B1B3}" type="slidenum">
              <a:rPr lang="en-AU" b="1" smtClean="0">
                <a:solidFill>
                  <a:schemeClr val="tx1"/>
                </a:solidFill>
              </a:rPr>
              <a:t>6</a:t>
            </a:fld>
            <a:endParaRPr lang="en-A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6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screenshot of a web page&#10;&#10;Description automatically generated">
            <a:extLst>
              <a:ext uri="{FF2B5EF4-FFF2-40B4-BE49-F238E27FC236}">
                <a16:creationId xmlns:a16="http://schemas.microsoft.com/office/drawing/2014/main" id="{4D047ABD-BE23-3E2D-255D-64C987BD30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5145" y="1575392"/>
            <a:ext cx="5181600" cy="3308151"/>
          </a:xfrm>
        </p:spPr>
      </p:pic>
      <p:pic>
        <p:nvPicPr>
          <p:cNvPr id="15" name="Content Placeholder 1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D05C3E47-E749-4672-282C-F9F1703711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19800" y="2408789"/>
            <a:ext cx="5181600" cy="2040422"/>
          </a:xfr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38F6987-892E-CEC0-4E88-71D1E965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b="1" smtClean="0">
                <a:solidFill>
                  <a:schemeClr val="tx1"/>
                </a:solidFill>
              </a:rPr>
              <a:t>7</a:t>
            </a:fld>
            <a:endParaRPr lang="en-AU" b="1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AD9E33-CDAB-ECB9-8339-570C938CDB8A}"/>
              </a:ext>
            </a:extLst>
          </p:cNvPr>
          <p:cNvSpPr txBox="1">
            <a:spLocks/>
          </p:cNvSpPr>
          <p:nvPr/>
        </p:nvSpPr>
        <p:spPr>
          <a:xfrm>
            <a:off x="171538" y="18255"/>
            <a:ext cx="115932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dirty="0"/>
              <a:t>(1) Attributes and Vulnerabilities of Standard Protocols used by IoT Devices</a:t>
            </a:r>
          </a:p>
        </p:txBody>
      </p:sp>
      <p:pic>
        <p:nvPicPr>
          <p:cNvPr id="17" name="Picture 1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0E6EC83-D61E-609A-53E3-D6E5AA368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020" y="4986782"/>
            <a:ext cx="1059851" cy="105985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13092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7E4B-70C6-2737-084B-36360D5A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17" y="84906"/>
            <a:ext cx="10515600" cy="1325563"/>
          </a:xfrm>
        </p:spPr>
        <p:txBody>
          <a:bodyPr/>
          <a:lstStyle/>
          <a:p>
            <a:r>
              <a:rPr lang="en-AU" sz="4400" dirty="0"/>
              <a:t>Selected Insights from TLS</a:t>
            </a:r>
            <a:endParaRPr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24E792-E00D-70DD-AB5D-DD26055CF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970" y="1164973"/>
            <a:ext cx="5157787" cy="823912"/>
          </a:xfrm>
        </p:spPr>
        <p:txBody>
          <a:bodyPr/>
          <a:lstStyle/>
          <a:p>
            <a:r>
              <a:rPr lang="en-AU" dirty="0"/>
              <a:t>Ring doorbell and </a:t>
            </a:r>
            <a:r>
              <a:rPr lang="en-AU" dirty="0" err="1"/>
              <a:t>Awair</a:t>
            </a:r>
            <a:r>
              <a:rPr lang="en-AU" dirty="0"/>
              <a:t> air quality</a:t>
            </a:r>
            <a:endParaRPr dirty="0"/>
          </a:p>
        </p:txBody>
      </p:sp>
      <p:pic>
        <p:nvPicPr>
          <p:cNvPr id="11" name="Content Placeholder 10" descr="A graph with red dots and numbers&#10;&#10;Description automatically generated">
            <a:extLst>
              <a:ext uri="{FF2B5EF4-FFF2-40B4-BE49-F238E27FC236}">
                <a16:creationId xmlns:a16="http://schemas.microsoft.com/office/drawing/2014/main" id="{1BE44209-0106-759D-B833-6527EB00E4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0970" y="2199994"/>
            <a:ext cx="5157787" cy="326237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CF0928-3ADE-DC4B-F4CC-1F4EDFBA4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63382" y="1164973"/>
            <a:ext cx="5183188" cy="823912"/>
          </a:xfrm>
        </p:spPr>
        <p:txBody>
          <a:bodyPr/>
          <a:lstStyle/>
          <a:p>
            <a:r>
              <a:rPr lang="en-AU" dirty="0"/>
              <a:t>Amazon Echo</a:t>
            </a:r>
            <a:endParaRPr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2FD864-5EE9-35E4-469A-467D93D7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8</a:t>
            </a:fld>
            <a:endParaRPr lang="en-AU"/>
          </a:p>
        </p:txBody>
      </p:sp>
      <p:pic>
        <p:nvPicPr>
          <p:cNvPr id="17" name="Content Placeholder 1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D22CACE-A6A2-B997-2C77-784F5386CE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663382" y="2199994"/>
            <a:ext cx="5183188" cy="3172951"/>
          </a:xfr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C356EB-4C24-A47B-4E0C-9E96A3DE0509}"/>
              </a:ext>
            </a:extLst>
          </p:cNvPr>
          <p:cNvCxnSpPr>
            <a:cxnSpLocks/>
          </p:cNvCxnSpPr>
          <p:nvPr/>
        </p:nvCxnSpPr>
        <p:spPr>
          <a:xfrm flipH="1">
            <a:off x="6526161" y="4594123"/>
            <a:ext cx="1452716" cy="100289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1030405-2A8D-2B4B-3140-8890DD86A1FD}"/>
              </a:ext>
            </a:extLst>
          </p:cNvPr>
          <p:cNvSpPr txBox="1">
            <a:spLocks/>
          </p:cNvSpPr>
          <p:nvPr/>
        </p:nvSpPr>
        <p:spPr>
          <a:xfrm>
            <a:off x="3234815" y="5535056"/>
            <a:ext cx="3497824" cy="31594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b="0" dirty="0">
                <a:solidFill>
                  <a:schemeClr val="accent5">
                    <a:lumMod val="75000"/>
                  </a:schemeClr>
                </a:solidFill>
              </a:rPr>
              <a:t>43 weak and 11 insecure codes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3B96CE-CF0F-1385-B290-BA9A9308A98F}"/>
              </a:ext>
            </a:extLst>
          </p:cNvPr>
          <p:cNvCxnSpPr>
            <a:cxnSpLocks/>
          </p:cNvCxnSpPr>
          <p:nvPr/>
        </p:nvCxnSpPr>
        <p:spPr>
          <a:xfrm flipH="1">
            <a:off x="8254976" y="4482089"/>
            <a:ext cx="1808340" cy="1313735"/>
          </a:xfrm>
          <a:prstGeom prst="straightConnector1">
            <a:avLst/>
          </a:prstGeom>
          <a:ln w="12700">
            <a:solidFill>
              <a:srgbClr val="1433F8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605F20F-F9D7-7499-9994-51917B9C699C}"/>
              </a:ext>
            </a:extLst>
          </p:cNvPr>
          <p:cNvSpPr txBox="1">
            <a:spLocks/>
          </p:cNvSpPr>
          <p:nvPr/>
        </p:nvSpPr>
        <p:spPr>
          <a:xfrm>
            <a:off x="5238137" y="5795824"/>
            <a:ext cx="3497824" cy="31594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b="0" dirty="0">
                <a:solidFill>
                  <a:srgbClr val="1433F8"/>
                </a:solidFill>
              </a:rPr>
              <a:t>71 weak and 11 insecure codes</a:t>
            </a:r>
          </a:p>
        </p:txBody>
      </p:sp>
    </p:spTree>
    <p:extLst>
      <p:ext uri="{BB962C8B-B14F-4D97-AF65-F5344CB8AC3E}">
        <p14:creationId xmlns:p14="http://schemas.microsoft.com/office/powerpoint/2010/main" val="1531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21" grpId="0" build="p"/>
      <p:bldP spid="2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UNSW Clancy">
      <a:majorFont>
        <a:latin typeface="Clancy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0_Clancy.potx" id="{E21B8FAC-FCA7-410E-A000-B30E38C2AC3E}" vid="{5A26FC54-E506-44D2-ADAD-52B2BE581DA5}"/>
    </a:ext>
  </a:extLst>
</a:theme>
</file>

<file path=ppt/theme/theme2.xml><?xml version="1.0" encoding="utf-8"?>
<a:theme xmlns:a="http://schemas.openxmlformats.org/drawingml/2006/main" name="1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UNSW Clancy">
      <a:majorFont>
        <a:latin typeface="Clancy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0_Clancy.potx" id="{E21B8FAC-FCA7-410E-A000-B30E38C2AC3E}" vid="{6917A901-E2C4-4D30-9D19-6BDEA5E83555}"/>
    </a:ext>
  </a:extLst>
</a:theme>
</file>

<file path=ppt/theme/theme3.xml><?xml version="1.0" encoding="utf-8"?>
<a:theme xmlns:a="http://schemas.openxmlformats.org/drawingml/2006/main" name="2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UNSW Clancy">
      <a:majorFont>
        <a:latin typeface="Clancy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0_Clancy.potx" id="{E21B8FAC-FCA7-410E-A000-B30E38C2AC3E}" vid="{1E61FE17-81A8-4A69-9494-A990AD8ABD2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8984</TotalTime>
  <Words>766</Words>
  <Application>Microsoft Macintosh PowerPoint</Application>
  <PresentationFormat>Widescreen</PresentationFormat>
  <Paragraphs>146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Clancy</vt:lpstr>
      <vt:lpstr>Courier New</vt:lpstr>
      <vt:lpstr>Lato</vt:lpstr>
      <vt:lpstr>Roboto</vt:lpstr>
      <vt:lpstr>Tahoma</vt:lpstr>
      <vt:lpstr>Wingdings</vt:lpstr>
      <vt:lpstr>Office Theme</vt:lpstr>
      <vt:lpstr>1_Custom Design</vt:lpstr>
      <vt:lpstr>2_Custom Design</vt:lpstr>
      <vt:lpstr>Unveiling Behavioral Transparency of Protocols Communicated by  IoT Networked Assets </vt:lpstr>
      <vt:lpstr>Expanded Network Attack Surfaces</vt:lpstr>
      <vt:lpstr>MUD</vt:lpstr>
      <vt:lpstr>SBOM</vt:lpstr>
      <vt:lpstr>Gap</vt:lpstr>
      <vt:lpstr>Intuitions</vt:lpstr>
      <vt:lpstr>Our Contributions</vt:lpstr>
      <vt:lpstr>PowerPoint Presentation</vt:lpstr>
      <vt:lpstr>Selected Insights from TLS</vt:lpstr>
      <vt:lpstr>PowerPoint Presentation</vt:lpstr>
      <vt:lpstr>PowerPoint Presentation</vt:lpstr>
      <vt:lpstr>Impact of protocol data models</vt:lpstr>
      <vt:lpstr>Conclusion</vt:lpstr>
      <vt:lpstr>Thanks for your attention    Hassan Habibi Gharakheili  h.habibi@unsw.edu.au</vt:lpstr>
    </vt:vector>
  </TitlesOfParts>
  <Manager/>
  <Company>UNSW Sydney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WoWMoM 2024 Talk</dc:title>
  <dc:subject>Unveiling Behavioral Transparency of Protocols Communicated by  IoT Networked Assets </dc:subject>
  <dc:creator>Hasssan Habibi Gharakheili</dc:creator>
  <cp:keywords/>
  <dc:description/>
  <cp:lastModifiedBy>Hassan Habibi</cp:lastModifiedBy>
  <cp:revision>129</cp:revision>
  <dcterms:created xsi:type="dcterms:W3CDTF">2021-08-17T00:43:12Z</dcterms:created>
  <dcterms:modified xsi:type="dcterms:W3CDTF">2024-07-09T00:10:15Z</dcterms:modified>
  <cp:category/>
</cp:coreProperties>
</file>